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Lst>
  <p:sldSz cy="5143500" cx="9144000"/>
  <p:notesSz cx="6858000" cy="9144000"/>
  <p:embeddedFontLst>
    <p:embeddedFont>
      <p:font typeface="Nunito"/>
      <p:regular r:id="rId45"/>
      <p:bold r:id="rId46"/>
      <p:italic r:id="rId47"/>
      <p:boldItalic r:id="rId48"/>
    </p:embeddedFont>
    <p:embeddedFont>
      <p:font typeface="Montserrat"/>
      <p:regular r:id="rId49"/>
      <p:bold r:id="rId50"/>
      <p:italic r:id="rId51"/>
      <p:boldItalic r:id="rId52"/>
    </p:embeddedFont>
    <p:embeddedFont>
      <p:font typeface="Lato"/>
      <p:regular r:id="rId53"/>
      <p:bold r:id="rId54"/>
      <p:italic r:id="rId55"/>
      <p:boldItalic r:id="rId56"/>
    </p:embeddedFont>
    <p:embeddedFont>
      <p:font typeface="Maven Pro"/>
      <p:regular r:id="rId57"/>
      <p:bold r:id="rId5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font" Target="fonts/Nunito-bold.fntdata"/><Relationship Id="rId45" Type="http://schemas.openxmlformats.org/officeDocument/2006/relationships/font" Target="fonts/Nunito-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Nunito-boldItalic.fntdata"/><Relationship Id="rId47" Type="http://schemas.openxmlformats.org/officeDocument/2006/relationships/font" Target="fonts/Nunito-italic.fntdata"/><Relationship Id="rId49" Type="http://schemas.openxmlformats.org/officeDocument/2006/relationships/font" Target="fonts/Montserrat-regular.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Montserrat-italic.fntdata"/><Relationship Id="rId50" Type="http://schemas.openxmlformats.org/officeDocument/2006/relationships/font" Target="fonts/Montserrat-bold.fntdata"/><Relationship Id="rId53" Type="http://schemas.openxmlformats.org/officeDocument/2006/relationships/font" Target="fonts/Lato-regular.fntdata"/><Relationship Id="rId52" Type="http://schemas.openxmlformats.org/officeDocument/2006/relationships/font" Target="fonts/Montserrat-boldItalic.fntdata"/><Relationship Id="rId11" Type="http://schemas.openxmlformats.org/officeDocument/2006/relationships/slide" Target="slides/slide6.xml"/><Relationship Id="rId55" Type="http://schemas.openxmlformats.org/officeDocument/2006/relationships/font" Target="fonts/Lato-italic.fntdata"/><Relationship Id="rId10" Type="http://schemas.openxmlformats.org/officeDocument/2006/relationships/slide" Target="slides/slide5.xml"/><Relationship Id="rId54" Type="http://schemas.openxmlformats.org/officeDocument/2006/relationships/font" Target="fonts/Lato-bold.fntdata"/><Relationship Id="rId13" Type="http://schemas.openxmlformats.org/officeDocument/2006/relationships/slide" Target="slides/slide8.xml"/><Relationship Id="rId57" Type="http://schemas.openxmlformats.org/officeDocument/2006/relationships/font" Target="fonts/MavenPro-regular.fntdata"/><Relationship Id="rId12" Type="http://schemas.openxmlformats.org/officeDocument/2006/relationships/slide" Target="slides/slide7.xml"/><Relationship Id="rId56" Type="http://schemas.openxmlformats.org/officeDocument/2006/relationships/font" Target="fonts/Lato-boldItalic.fntdata"/><Relationship Id="rId15" Type="http://schemas.openxmlformats.org/officeDocument/2006/relationships/slide" Target="slides/slide10.xml"/><Relationship Id="rId14" Type="http://schemas.openxmlformats.org/officeDocument/2006/relationships/slide" Target="slides/slide9.xml"/><Relationship Id="rId58" Type="http://schemas.openxmlformats.org/officeDocument/2006/relationships/font" Target="fonts/MavenPro-bold.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1ec42732b76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1ec42732b76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1ec42732b76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1ec42732b76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1ec42732b76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1ec42732b76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1ec42732b76_1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1ec42732b76_1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1ec42732b76_1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1ec42732b76_1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1ec4a0c3030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1ec4a0c3030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1ec4a0c3030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1ec4a0c3030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1ec4a0c3030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1ec4a0c3030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2a08c7fae1a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2a08c7fae1a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1ec4a0c3030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1ec4a0c3030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1ec42732b76_0_2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1ec42732b76_0_2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1ec4a0c3030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1ec4a0c3030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1ec4a0c3030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1ec4a0c3030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1ec4a0c3030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1ec4a0c3030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1ec4a0c3030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1ec4a0c3030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1ec4a0c3030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1ec4a0c3030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1ec4a0c3030_0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1ec4a0c3030_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1ec42732b76_0_27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1ec42732b76_0_27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1ec47e151e6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1ec47e151e6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1ec47e151e6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1ec47e151e6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1ec47e151e6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1ec47e151e6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1ec42732b76_0_27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1ec42732b76_0_27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1ec47e151e6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1ec47e151e6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1ec47e151e6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1ec47e151e6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1ec47e151e6_1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1ec47e151e6_1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1ec4a0c3030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9" name="Google Shape;379;g1ec4a0c3030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g1ec4a0c3030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6" name="Google Shape;386;g1ec4a0c3030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1ec4a0c3030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4" name="Google Shape;394;g1ec4a0c3030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1ec4a0c3030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1ec4a0c3030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1ec4a0c3030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8" name="Google Shape;408;g1ec4a0c3030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g1ec4a0c3030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5" name="Google Shape;415;g1ec4a0c3030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1ec4acd3c99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3" name="Google Shape;423;g1ec4acd3c99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1ec42732b76_0_27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1ec42732b76_0_27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1ec42732b76_0_27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1ec42732b76_0_27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1ec42732b76_0_27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1ec42732b76_0_27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1ec42732b76_0_27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1ec42732b76_0_27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1ec42732b76_0_27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1ec42732b76_0_27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1ec42732b76_0_27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1ec42732b76_0_27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3537150" y="1578400"/>
            <a:ext cx="5017500" cy="1578900"/>
          </a:xfrm>
          <a:prstGeom prst="rect">
            <a:avLst/>
          </a:prstGeom>
        </p:spPr>
        <p:txBody>
          <a:bodyPr anchorCtr="0" anchor="t" bIns="91425" lIns="91425" spcFirstLastPara="1" rIns="91425" wrap="square" tIns="91425">
            <a:norm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7" name="Google Shape;17;p2"/>
          <p:cNvSpPr txBox="1"/>
          <p:nvPr>
            <p:ph idx="1" type="subTitle"/>
          </p:nvPr>
        </p:nvSpPr>
        <p:spPr>
          <a:xfrm>
            <a:off x="5083950" y="3924925"/>
            <a:ext cx="34707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8" name="Google Shape;18;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5"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1"/>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1"/>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1"/>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1"/>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1"/>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1"/>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1"/>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1"/>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1"/>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1"/>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1"/>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1"/>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 name="Google Shape;125;p11"/>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rm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p:nvPr>
            <p:ph idx="1" type="body"/>
          </p:nvPr>
        </p:nvSpPr>
        <p:spPr>
          <a:xfrm>
            <a:off x="823850" y="2643124"/>
            <a:ext cx="4776000" cy="1218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27" name="Google Shape;12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8" name="Shape 128"/>
        <p:cNvGrpSpPr/>
        <p:nvPr/>
      </p:nvGrpSpPr>
      <p:grpSpPr>
        <a:xfrm>
          <a:off x="0" y="0"/>
          <a:ext cx="0" cy="0"/>
          <a:chOff x="0" y="0"/>
          <a:chExt cx="0" cy="0"/>
        </a:xfrm>
      </p:grpSpPr>
      <p:sp>
        <p:nvSpPr>
          <p:cNvPr id="129" name="Google Shape;12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 name="Google Shape;39;p3"/>
          <p:cNvSpPr txBox="1"/>
          <p:nvPr>
            <p:ph type="title"/>
          </p:nvPr>
        </p:nvSpPr>
        <p:spPr>
          <a:xfrm>
            <a:off x="823850" y="2053000"/>
            <a:ext cx="4587000" cy="11487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0" name="Google Shape;40;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6" name="Google Shape;46;p4"/>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47" name="Google Shape;47;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8"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3" name="Google Shape;53;p5"/>
          <p:cNvSpPr txBox="1"/>
          <p:nvPr>
            <p:ph idx="1" type="body"/>
          </p:nvPr>
        </p:nvSpPr>
        <p:spPr>
          <a:xfrm>
            <a:off x="1297500"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5"/>
          <p:cNvSpPr txBox="1"/>
          <p:nvPr>
            <p:ph idx="2" type="body"/>
          </p:nvPr>
        </p:nvSpPr>
        <p:spPr>
          <a:xfrm>
            <a:off x="4933221"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5" name="Google Shape;55;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6"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1" name="Google Shape;61;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2"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7"/>
          <p:cNvSpPr txBox="1"/>
          <p:nvPr>
            <p:ph type="title"/>
          </p:nvPr>
        </p:nvSpPr>
        <p:spPr>
          <a:xfrm>
            <a:off x="1297500" y="393750"/>
            <a:ext cx="3798900" cy="1493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7" name="Google Shape;67;p7"/>
          <p:cNvSpPr txBox="1"/>
          <p:nvPr>
            <p:ph idx="1" type="body"/>
          </p:nvPr>
        </p:nvSpPr>
        <p:spPr>
          <a:xfrm>
            <a:off x="1297500" y="1972550"/>
            <a:ext cx="3798900" cy="2415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8" name="Google Shape;68;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9"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8"/>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8"/>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8"/>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8"/>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8"/>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8"/>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8"/>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8"/>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 name="Google Shape;89;p8"/>
          <p:cNvSpPr txBox="1"/>
          <p:nvPr>
            <p:ph type="title"/>
          </p:nvPr>
        </p:nvSpPr>
        <p:spPr>
          <a:xfrm>
            <a:off x="823850" y="866775"/>
            <a:ext cx="4587000" cy="35211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0" name="Google Shape;90;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9"/>
          <p:cNvSpPr txBox="1"/>
          <p:nvPr>
            <p:ph type="title"/>
          </p:nvPr>
        </p:nvSpPr>
        <p:spPr>
          <a:xfrm>
            <a:off x="1297500" y="1658325"/>
            <a:ext cx="3036300" cy="17517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96" name="Google Shape;96;p9"/>
          <p:cNvSpPr txBox="1"/>
          <p:nvPr>
            <p:ph idx="1" type="subTitle"/>
          </p:nvPr>
        </p:nvSpPr>
        <p:spPr>
          <a:xfrm>
            <a:off x="1297500" y="3538000"/>
            <a:ext cx="30363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97" name="Google Shape;97;p9"/>
          <p:cNvSpPr txBox="1"/>
          <p:nvPr>
            <p:ph idx="2" type="body"/>
          </p:nvPr>
        </p:nvSpPr>
        <p:spPr>
          <a:xfrm>
            <a:off x="4648200" y="1696600"/>
            <a:ext cx="3676800" cy="234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8" name="Google Shape;98;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9"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0"/>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10"/>
          <p:cNvSpPr txBox="1"/>
          <p:nvPr>
            <p:ph idx="1" type="body"/>
          </p:nvPr>
        </p:nvSpPr>
        <p:spPr>
          <a:xfrm>
            <a:off x="812725" y="4305375"/>
            <a:ext cx="6936000" cy="523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04" name="Google Shape;104;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5.jpg"/><Relationship Id="rId4" Type="http://schemas.openxmlformats.org/officeDocument/2006/relationships/image" Target="../media/image8.png"/><Relationship Id="rId5"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9.jpg"/><Relationship Id="rId4" Type="http://schemas.openxmlformats.org/officeDocument/2006/relationships/image" Target="../media/image8.png"/><Relationship Id="rId5" Type="http://schemas.openxmlformats.org/officeDocument/2006/relationships/image" Target="../media/image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7.jpg"/><Relationship Id="rId4" Type="http://schemas.openxmlformats.org/officeDocument/2006/relationships/image" Target="../media/image8.png"/><Relationship Id="rId5" Type="http://schemas.openxmlformats.org/officeDocument/2006/relationships/image" Target="../media/image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31.jpg"/><Relationship Id="rId4" Type="http://schemas.openxmlformats.org/officeDocument/2006/relationships/image" Target="../media/image8.png"/><Relationship Id="rId5" Type="http://schemas.openxmlformats.org/officeDocument/2006/relationships/image" Target="../media/image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2.jpg"/><Relationship Id="rId4" Type="http://schemas.openxmlformats.org/officeDocument/2006/relationships/image" Target="../media/image8.png"/><Relationship Id="rId5" Type="http://schemas.openxmlformats.org/officeDocument/2006/relationships/image" Target="../media/image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7.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8.png"/><Relationship Id="rId4" Type="http://schemas.openxmlformats.org/officeDocument/2006/relationships/image" Target="../media/image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7.jpg"/><Relationship Id="rId4" Type="http://schemas.openxmlformats.org/officeDocument/2006/relationships/image" Target="../media/image19.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8.png"/><Relationship Id="rId4" Type="http://schemas.openxmlformats.org/officeDocument/2006/relationships/image" Target="../media/image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3.jpg"/><Relationship Id="rId4" Type="http://schemas.openxmlformats.org/officeDocument/2006/relationships/image" Target="../media/image8.png"/><Relationship Id="rId5"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32.png"/><Relationship Id="rId4" Type="http://schemas.openxmlformats.org/officeDocument/2006/relationships/image" Target="../media/image8.png"/><Relationship Id="rId5"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8.jpg"/><Relationship Id="rId4" Type="http://schemas.openxmlformats.org/officeDocument/2006/relationships/image" Target="../media/image8.png"/><Relationship Id="rId5" Type="http://schemas.openxmlformats.org/officeDocument/2006/relationships/image" Target="../media/image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5.jpg"/><Relationship Id="rId4" Type="http://schemas.openxmlformats.org/officeDocument/2006/relationships/image" Target="../media/image8.png"/><Relationship Id="rId5" Type="http://schemas.openxmlformats.org/officeDocument/2006/relationships/image" Target="../media/image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2.jpg"/><Relationship Id="rId4" Type="http://schemas.openxmlformats.org/officeDocument/2006/relationships/image" Target="../media/image8.png"/><Relationship Id="rId5" Type="http://schemas.openxmlformats.org/officeDocument/2006/relationships/image" Target="../media/image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4.jpg"/><Relationship Id="rId4" Type="http://schemas.openxmlformats.org/officeDocument/2006/relationships/image" Target="../media/image8.png"/><Relationship Id="rId5" Type="http://schemas.openxmlformats.org/officeDocument/2006/relationships/image" Target="../media/image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1.jpg"/><Relationship Id="rId4" Type="http://schemas.openxmlformats.org/officeDocument/2006/relationships/image" Target="../media/image8.png"/><Relationship Id="rId5" Type="http://schemas.openxmlformats.org/officeDocument/2006/relationships/image" Target="../media/image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0.jpg"/><Relationship Id="rId4" Type="http://schemas.openxmlformats.org/officeDocument/2006/relationships/image" Target="../media/image8.png"/><Relationship Id="rId5" Type="http://schemas.openxmlformats.org/officeDocument/2006/relationships/image" Target="../media/image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hyperlink" Target="http://drive.google.com/file/d/1iZmVdKMGyhkj9yPCOCPu4QZQqD_r-nU0/view" TargetMode="External"/><Relationship Id="rId4" Type="http://schemas.openxmlformats.org/officeDocument/2006/relationships/image" Target="../media/image11.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8.png"/><Relationship Id="rId4" Type="http://schemas.openxmlformats.org/officeDocument/2006/relationships/image" Target="../media/image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hyperlink" Target="http://drive.google.com/file/d/1-2-Ga6WCTfsMo4VP0PK9IOBe1xNPzZ_l/view" TargetMode="External"/><Relationship Id="rId4" Type="http://schemas.openxmlformats.org/officeDocument/2006/relationships/image" Target="../media/image26.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hyperlink" Target="http://drive.google.com/file/d/1XEYdUy2rVAGemTHCQ5ZJ8xz4RTAwjvJD/view" TargetMode="External"/><Relationship Id="rId4" Type="http://schemas.openxmlformats.org/officeDocument/2006/relationships/image" Target="../media/image16.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8.png"/><Relationship Id="rId4"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8.png"/><Relationship Id="rId4" Type="http://schemas.openxmlformats.org/officeDocument/2006/relationships/image" Target="../media/image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hyperlink" Target="http://drive.google.com/file/d/1eKSvAFBe6LaTKoXXvjPyNvQMuwL88rDn/view" TargetMode="External"/><Relationship Id="rId4" Type="http://schemas.openxmlformats.org/officeDocument/2006/relationships/image" Target="../media/image20.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29.png"/><Relationship Id="rId4" Type="http://schemas.openxmlformats.org/officeDocument/2006/relationships/image" Target="../media/image8.png"/><Relationship Id="rId5" Type="http://schemas.openxmlformats.org/officeDocument/2006/relationships/image" Target="../media/image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hyperlink" Target="http://drive.google.com/file/d/1CNqnC8qfuWKNQ6r07SeVbrzlxwcYmCnS/view" TargetMode="External"/><Relationship Id="rId4" Type="http://schemas.openxmlformats.org/officeDocument/2006/relationships/image" Target="../media/image28.jpg"/><Relationship Id="rId5" Type="http://schemas.openxmlformats.org/officeDocument/2006/relationships/image" Target="../media/image8.png"/><Relationship Id="rId6" Type="http://schemas.openxmlformats.org/officeDocument/2006/relationships/image" Target="../media/image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hyperlink" Target="http://drive.google.com/file/d/1q6qHr3R6wfy_uF05kEbI8pk1cx2kF8WM/view" TargetMode="External"/><Relationship Id="rId4" Type="http://schemas.openxmlformats.org/officeDocument/2006/relationships/image" Target="../media/image23.jpg"/><Relationship Id="rId5" Type="http://schemas.openxmlformats.org/officeDocument/2006/relationships/image" Target="../media/image8.png"/><Relationship Id="rId6" Type="http://schemas.openxmlformats.org/officeDocument/2006/relationships/image" Target="../media/image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hyperlink" Target="http://drive.google.com/file/d/1AcYEE6PNfyNu14sDBwMqbhOrVobkDNh1/view" TargetMode="External"/><Relationship Id="rId4" Type="http://schemas.openxmlformats.org/officeDocument/2006/relationships/image" Target="../media/image24.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8.png"/><Relationship Id="rId4" Type="http://schemas.openxmlformats.org/officeDocument/2006/relationships/image" Target="../media/image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hyperlink" Target="http://drive.google.com/file/d/11NpAJYi1D-KI3tq_YkgSXOYf9Iu-dAfg/view" TargetMode="External"/><Relationship Id="rId4" Type="http://schemas.openxmlformats.org/officeDocument/2006/relationships/image" Target="../media/image27.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30.jpg"/><Relationship Id="rId4" Type="http://schemas.openxmlformats.org/officeDocument/2006/relationships/image" Target="../media/image8.png"/><Relationship Id="rId5" Type="http://schemas.openxmlformats.org/officeDocument/2006/relationships/image" Target="../media/image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8.png"/><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8.png"/><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8.png"/><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8.png"/><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hyperlink" Target="https://drive.google.com/open?id=1in6HrW8HLBvhTAhNainAE2R0Gm1RMZ_q&amp;usp=drive_copy" TargetMode="External"/><Relationship Id="rId4" Type="http://schemas.openxmlformats.org/officeDocument/2006/relationships/image" Target="../media/image2.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5.jpg"/><Relationship Id="rId4" Type="http://schemas.openxmlformats.org/officeDocument/2006/relationships/image" Target="../media/image8.png"/><Relationship Id="rId5"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6.jpg"/><Relationship Id="rId4" Type="http://schemas.openxmlformats.org/officeDocument/2006/relationships/image" Target="../media/image8.png"/><Relationship Id="rId5"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13"/>
          <p:cNvSpPr txBox="1"/>
          <p:nvPr>
            <p:ph type="ctrTitle"/>
          </p:nvPr>
        </p:nvSpPr>
        <p:spPr>
          <a:xfrm>
            <a:off x="3537150" y="1578400"/>
            <a:ext cx="5017500" cy="15789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TP Final</a:t>
            </a:r>
            <a:endParaRPr/>
          </a:p>
          <a:p>
            <a:pPr indent="0" lvl="0" marL="0" rtl="0" algn="l">
              <a:spcBef>
                <a:spcPts val="0"/>
              </a:spcBef>
              <a:spcAft>
                <a:spcPts val="0"/>
              </a:spcAft>
              <a:buNone/>
            </a:pPr>
            <a:r>
              <a:rPr lang="es"/>
              <a:t>Inteligencia Artificial 2023</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35" name="Google Shape;135;p13"/>
          <p:cNvSpPr txBox="1"/>
          <p:nvPr>
            <p:ph idx="1" type="subTitle"/>
          </p:nvPr>
        </p:nvSpPr>
        <p:spPr>
          <a:xfrm>
            <a:off x="536800" y="3374375"/>
            <a:ext cx="4255500" cy="695400"/>
          </a:xfrm>
          <a:prstGeom prst="rect">
            <a:avLst/>
          </a:prstGeom>
        </p:spPr>
        <p:txBody>
          <a:bodyPr anchorCtr="0" anchor="t" bIns="91425" lIns="91425" spcFirstLastPara="1" rIns="91425" wrap="square" tIns="91425">
            <a:normAutofit fontScale="55000" lnSpcReduction="20000"/>
          </a:bodyPr>
          <a:lstStyle/>
          <a:p>
            <a:pPr indent="0" lvl="0" marL="0" rtl="0" algn="l">
              <a:spcBef>
                <a:spcPts val="0"/>
              </a:spcBef>
              <a:spcAft>
                <a:spcPts val="0"/>
              </a:spcAft>
              <a:buNone/>
            </a:pPr>
            <a:r>
              <a:rPr b="1" lang="es" sz="3600">
                <a:latin typeface="Maven Pro"/>
                <a:ea typeface="Maven Pro"/>
                <a:cs typeface="Maven Pro"/>
                <a:sym typeface="Maven Pro"/>
              </a:rPr>
              <a:t>Red convolucional para detección de objetos con bounding boxes</a:t>
            </a:r>
            <a:endParaRPr/>
          </a:p>
        </p:txBody>
      </p:sp>
      <p:pic>
        <p:nvPicPr>
          <p:cNvPr id="136" name="Google Shape;136;p13"/>
          <p:cNvPicPr preferRelativeResize="0"/>
          <p:nvPr/>
        </p:nvPicPr>
        <p:blipFill>
          <a:blip r:embed="rId3">
            <a:alphaModFix/>
          </a:blip>
          <a:stretch>
            <a:fillRect/>
          </a:stretch>
        </p:blipFill>
        <p:spPr>
          <a:xfrm>
            <a:off x="6134100" y="3990963"/>
            <a:ext cx="3009900" cy="1152525"/>
          </a:xfrm>
          <a:prstGeom prst="rect">
            <a:avLst/>
          </a:prstGeom>
          <a:noFill/>
          <a:ln>
            <a:noFill/>
          </a:ln>
        </p:spPr>
      </p:pic>
      <p:pic>
        <p:nvPicPr>
          <p:cNvPr id="137" name="Google Shape;137;p13"/>
          <p:cNvPicPr preferRelativeResize="0"/>
          <p:nvPr/>
        </p:nvPicPr>
        <p:blipFill>
          <a:blip r:embed="rId4">
            <a:alphaModFix/>
          </a:blip>
          <a:stretch>
            <a:fillRect/>
          </a:stretch>
        </p:blipFill>
        <p:spPr>
          <a:xfrm>
            <a:off x="7496163" y="0"/>
            <a:ext cx="1647825" cy="1209675"/>
          </a:xfrm>
          <a:prstGeom prst="rect">
            <a:avLst/>
          </a:prstGeom>
          <a:noFill/>
          <a:ln>
            <a:noFill/>
          </a:ln>
        </p:spPr>
      </p:pic>
      <p:sp>
        <p:nvSpPr>
          <p:cNvPr id="138" name="Google Shape;138;p13"/>
          <p:cNvSpPr txBox="1"/>
          <p:nvPr/>
        </p:nvSpPr>
        <p:spPr>
          <a:xfrm>
            <a:off x="536800" y="4175588"/>
            <a:ext cx="3825000" cy="783300"/>
          </a:xfrm>
          <a:prstGeom prst="rect">
            <a:avLst/>
          </a:prstGeom>
          <a:noFill/>
          <a:ln>
            <a:noFill/>
          </a:ln>
        </p:spPr>
        <p:txBody>
          <a:bodyPr anchorCtr="0" anchor="t" bIns="91425" lIns="91425" spcFirstLastPara="1" rIns="91425" wrap="square" tIns="91425">
            <a:noAutofit/>
          </a:bodyPr>
          <a:lstStyle/>
          <a:p>
            <a:pPr indent="-311150" lvl="0" marL="457200" rtl="0" algn="l">
              <a:lnSpc>
                <a:spcPct val="107916"/>
              </a:lnSpc>
              <a:spcBef>
                <a:spcPts val="0"/>
              </a:spcBef>
              <a:spcAft>
                <a:spcPts val="0"/>
              </a:spcAft>
              <a:buClr>
                <a:schemeClr val="lt1"/>
              </a:buClr>
              <a:buSzPts val="1300"/>
              <a:buFont typeface="Calibri"/>
              <a:buChar char="●"/>
            </a:pPr>
            <a:r>
              <a:rPr lang="es" sz="1300">
                <a:solidFill>
                  <a:schemeClr val="lt1"/>
                </a:solidFill>
                <a:latin typeface="Calibri"/>
                <a:ea typeface="Calibri"/>
                <a:cs typeface="Calibri"/>
                <a:sym typeface="Calibri"/>
              </a:rPr>
              <a:t>Alan Gutiérrez</a:t>
            </a:r>
            <a:endParaRPr sz="1300">
              <a:solidFill>
                <a:schemeClr val="lt1"/>
              </a:solidFill>
              <a:latin typeface="Calibri"/>
              <a:ea typeface="Calibri"/>
              <a:cs typeface="Calibri"/>
              <a:sym typeface="Calibri"/>
            </a:endParaRPr>
          </a:p>
          <a:p>
            <a:pPr indent="-311150" lvl="0" marL="457200" rtl="0" algn="l">
              <a:lnSpc>
                <a:spcPct val="107916"/>
              </a:lnSpc>
              <a:spcBef>
                <a:spcPts val="0"/>
              </a:spcBef>
              <a:spcAft>
                <a:spcPts val="0"/>
              </a:spcAft>
              <a:buClr>
                <a:schemeClr val="lt1"/>
              </a:buClr>
              <a:buSzPts val="1300"/>
              <a:buFont typeface="Calibri"/>
              <a:buChar char="●"/>
            </a:pPr>
            <a:r>
              <a:rPr lang="es" sz="1300">
                <a:solidFill>
                  <a:schemeClr val="lt1"/>
                </a:solidFill>
                <a:latin typeface="Calibri"/>
                <a:ea typeface="Calibri"/>
                <a:cs typeface="Calibri"/>
                <a:sym typeface="Calibri"/>
              </a:rPr>
              <a:t>Francisco Stimmler</a:t>
            </a:r>
            <a:endParaRPr sz="1300">
              <a:solidFill>
                <a:schemeClr val="lt1"/>
              </a:solidFill>
              <a:latin typeface="Nunito"/>
              <a:ea typeface="Nunito"/>
              <a:cs typeface="Nunito"/>
              <a:sym typeface="Nuni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pic>
        <p:nvPicPr>
          <p:cNvPr id="208" name="Google Shape;208;p22"/>
          <p:cNvPicPr preferRelativeResize="0"/>
          <p:nvPr/>
        </p:nvPicPr>
        <p:blipFill>
          <a:blip r:embed="rId3">
            <a:alphaModFix/>
          </a:blip>
          <a:stretch>
            <a:fillRect/>
          </a:stretch>
        </p:blipFill>
        <p:spPr>
          <a:xfrm>
            <a:off x="1143000" y="0"/>
            <a:ext cx="6858000" cy="5143500"/>
          </a:xfrm>
          <a:prstGeom prst="rect">
            <a:avLst/>
          </a:prstGeom>
          <a:noFill/>
          <a:ln>
            <a:noFill/>
          </a:ln>
        </p:spPr>
      </p:pic>
      <p:pic>
        <p:nvPicPr>
          <p:cNvPr id="209" name="Google Shape;209;p22"/>
          <p:cNvPicPr preferRelativeResize="0"/>
          <p:nvPr/>
        </p:nvPicPr>
        <p:blipFill>
          <a:blip r:embed="rId4">
            <a:alphaModFix/>
          </a:blip>
          <a:stretch>
            <a:fillRect/>
          </a:stretch>
        </p:blipFill>
        <p:spPr>
          <a:xfrm>
            <a:off x="8775775" y="4854450"/>
            <a:ext cx="209550" cy="200025"/>
          </a:xfrm>
          <a:prstGeom prst="rect">
            <a:avLst/>
          </a:prstGeom>
          <a:noFill/>
          <a:ln>
            <a:noFill/>
          </a:ln>
        </p:spPr>
      </p:pic>
      <p:pic>
        <p:nvPicPr>
          <p:cNvPr id="210" name="Google Shape;210;p22"/>
          <p:cNvPicPr preferRelativeResize="0"/>
          <p:nvPr/>
        </p:nvPicPr>
        <p:blipFill>
          <a:blip r:embed="rId5">
            <a:alphaModFix/>
          </a:blip>
          <a:stretch>
            <a:fillRect/>
          </a:stretch>
        </p:blipFill>
        <p:spPr>
          <a:xfrm>
            <a:off x="8336400" y="4854450"/>
            <a:ext cx="285750" cy="2000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23"/>
          <p:cNvSpPr txBox="1"/>
          <p:nvPr>
            <p:ph type="title"/>
          </p:nvPr>
        </p:nvSpPr>
        <p:spPr>
          <a:xfrm>
            <a:off x="1297500" y="393750"/>
            <a:ext cx="70389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Aplicando un umbral de confianza del 0.75 y un umbral de iou del 0.9</a:t>
            </a:r>
            <a:endParaRPr/>
          </a:p>
        </p:txBody>
      </p:sp>
      <p:pic>
        <p:nvPicPr>
          <p:cNvPr id="216" name="Google Shape;216;p23"/>
          <p:cNvPicPr preferRelativeResize="0"/>
          <p:nvPr/>
        </p:nvPicPr>
        <p:blipFill>
          <a:blip r:embed="rId3">
            <a:alphaModFix/>
          </a:blip>
          <a:stretch>
            <a:fillRect/>
          </a:stretch>
        </p:blipFill>
        <p:spPr>
          <a:xfrm>
            <a:off x="2014900" y="1307850"/>
            <a:ext cx="5114200" cy="3835650"/>
          </a:xfrm>
          <a:prstGeom prst="rect">
            <a:avLst/>
          </a:prstGeom>
          <a:noFill/>
          <a:ln>
            <a:noFill/>
          </a:ln>
        </p:spPr>
      </p:pic>
      <p:pic>
        <p:nvPicPr>
          <p:cNvPr id="217" name="Google Shape;217;p23"/>
          <p:cNvPicPr preferRelativeResize="0"/>
          <p:nvPr/>
        </p:nvPicPr>
        <p:blipFill>
          <a:blip r:embed="rId4">
            <a:alphaModFix/>
          </a:blip>
          <a:stretch>
            <a:fillRect/>
          </a:stretch>
        </p:blipFill>
        <p:spPr>
          <a:xfrm>
            <a:off x="8775775" y="4854450"/>
            <a:ext cx="209550" cy="200025"/>
          </a:xfrm>
          <a:prstGeom prst="rect">
            <a:avLst/>
          </a:prstGeom>
          <a:noFill/>
          <a:ln>
            <a:noFill/>
          </a:ln>
        </p:spPr>
      </p:pic>
      <p:pic>
        <p:nvPicPr>
          <p:cNvPr id="218" name="Google Shape;218;p23"/>
          <p:cNvPicPr preferRelativeResize="0"/>
          <p:nvPr/>
        </p:nvPicPr>
        <p:blipFill>
          <a:blip r:embed="rId5">
            <a:alphaModFix/>
          </a:blip>
          <a:stretch>
            <a:fillRect/>
          </a:stretch>
        </p:blipFill>
        <p:spPr>
          <a:xfrm>
            <a:off x="8336400" y="4854450"/>
            <a:ext cx="285750" cy="2000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24"/>
          <p:cNvSpPr txBox="1"/>
          <p:nvPr>
            <p:ph type="title"/>
          </p:nvPr>
        </p:nvSpPr>
        <p:spPr>
          <a:xfrm>
            <a:off x="1297500" y="0"/>
            <a:ext cx="78465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La misma imagen, pero a</a:t>
            </a:r>
            <a:r>
              <a:rPr lang="es"/>
              <a:t>plicando un umbral de confianza del 0.5 y un umbral de iou del 0.5, esta vez con un parámetro para detectar semáforos</a:t>
            </a:r>
            <a:endParaRPr/>
          </a:p>
        </p:txBody>
      </p:sp>
      <p:pic>
        <p:nvPicPr>
          <p:cNvPr id="224" name="Google Shape;224;p24"/>
          <p:cNvPicPr preferRelativeResize="0"/>
          <p:nvPr/>
        </p:nvPicPr>
        <p:blipFill>
          <a:blip r:embed="rId3">
            <a:alphaModFix/>
          </a:blip>
          <a:stretch>
            <a:fillRect/>
          </a:stretch>
        </p:blipFill>
        <p:spPr>
          <a:xfrm>
            <a:off x="2538650" y="1120375"/>
            <a:ext cx="5364200" cy="4023126"/>
          </a:xfrm>
          <a:prstGeom prst="rect">
            <a:avLst/>
          </a:prstGeom>
          <a:noFill/>
          <a:ln>
            <a:noFill/>
          </a:ln>
        </p:spPr>
      </p:pic>
      <p:pic>
        <p:nvPicPr>
          <p:cNvPr id="225" name="Google Shape;225;p24"/>
          <p:cNvPicPr preferRelativeResize="0"/>
          <p:nvPr/>
        </p:nvPicPr>
        <p:blipFill>
          <a:blip r:embed="rId4">
            <a:alphaModFix/>
          </a:blip>
          <a:stretch>
            <a:fillRect/>
          </a:stretch>
        </p:blipFill>
        <p:spPr>
          <a:xfrm>
            <a:off x="8775775" y="4854450"/>
            <a:ext cx="209550" cy="200025"/>
          </a:xfrm>
          <a:prstGeom prst="rect">
            <a:avLst/>
          </a:prstGeom>
          <a:noFill/>
          <a:ln>
            <a:noFill/>
          </a:ln>
        </p:spPr>
      </p:pic>
      <p:pic>
        <p:nvPicPr>
          <p:cNvPr id="226" name="Google Shape;226;p24"/>
          <p:cNvPicPr preferRelativeResize="0"/>
          <p:nvPr/>
        </p:nvPicPr>
        <p:blipFill>
          <a:blip r:embed="rId5">
            <a:alphaModFix/>
          </a:blip>
          <a:stretch>
            <a:fillRect/>
          </a:stretch>
        </p:blipFill>
        <p:spPr>
          <a:xfrm>
            <a:off x="8336400" y="4854450"/>
            <a:ext cx="285750" cy="2000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pic>
        <p:nvPicPr>
          <p:cNvPr id="231" name="Google Shape;231;p25"/>
          <p:cNvPicPr preferRelativeResize="0"/>
          <p:nvPr/>
        </p:nvPicPr>
        <p:blipFill>
          <a:blip r:embed="rId3">
            <a:alphaModFix/>
          </a:blip>
          <a:stretch>
            <a:fillRect/>
          </a:stretch>
        </p:blipFill>
        <p:spPr>
          <a:xfrm>
            <a:off x="2643175" y="0"/>
            <a:ext cx="3857626" cy="5143501"/>
          </a:xfrm>
          <a:prstGeom prst="rect">
            <a:avLst/>
          </a:prstGeom>
          <a:noFill/>
          <a:ln>
            <a:noFill/>
          </a:ln>
        </p:spPr>
      </p:pic>
      <p:pic>
        <p:nvPicPr>
          <p:cNvPr id="232" name="Google Shape;232;p25"/>
          <p:cNvPicPr preferRelativeResize="0"/>
          <p:nvPr/>
        </p:nvPicPr>
        <p:blipFill>
          <a:blip r:embed="rId4">
            <a:alphaModFix/>
          </a:blip>
          <a:stretch>
            <a:fillRect/>
          </a:stretch>
        </p:blipFill>
        <p:spPr>
          <a:xfrm>
            <a:off x="8775775" y="4854450"/>
            <a:ext cx="209550" cy="200025"/>
          </a:xfrm>
          <a:prstGeom prst="rect">
            <a:avLst/>
          </a:prstGeom>
          <a:noFill/>
          <a:ln>
            <a:noFill/>
          </a:ln>
        </p:spPr>
      </p:pic>
      <p:pic>
        <p:nvPicPr>
          <p:cNvPr id="233" name="Google Shape;233;p25"/>
          <p:cNvPicPr preferRelativeResize="0"/>
          <p:nvPr/>
        </p:nvPicPr>
        <p:blipFill>
          <a:blip r:embed="rId5">
            <a:alphaModFix/>
          </a:blip>
          <a:stretch>
            <a:fillRect/>
          </a:stretch>
        </p:blipFill>
        <p:spPr>
          <a:xfrm>
            <a:off x="8336400" y="4854450"/>
            <a:ext cx="285750" cy="2000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26"/>
          <p:cNvSpPr txBox="1"/>
          <p:nvPr>
            <p:ph type="title"/>
          </p:nvPr>
        </p:nvSpPr>
        <p:spPr>
          <a:xfrm>
            <a:off x="1297500" y="393750"/>
            <a:ext cx="78465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Bajando los valores de los umbrales, con</a:t>
            </a:r>
            <a:r>
              <a:rPr lang="es"/>
              <a:t> un umbral de confianza del 0.2 y un umbral de iou del 0.25</a:t>
            </a:r>
            <a:endParaRPr/>
          </a:p>
        </p:txBody>
      </p:sp>
      <p:pic>
        <p:nvPicPr>
          <p:cNvPr id="239" name="Google Shape;239;p26"/>
          <p:cNvPicPr preferRelativeResize="0"/>
          <p:nvPr/>
        </p:nvPicPr>
        <p:blipFill rotWithShape="1">
          <a:blip r:embed="rId3">
            <a:alphaModFix/>
          </a:blip>
          <a:srcRect b="23200" l="0" r="0" t="0"/>
          <a:stretch/>
        </p:blipFill>
        <p:spPr>
          <a:xfrm>
            <a:off x="2643200" y="1193275"/>
            <a:ext cx="3857626" cy="3950223"/>
          </a:xfrm>
          <a:prstGeom prst="rect">
            <a:avLst/>
          </a:prstGeom>
          <a:noFill/>
          <a:ln>
            <a:noFill/>
          </a:ln>
        </p:spPr>
      </p:pic>
      <p:pic>
        <p:nvPicPr>
          <p:cNvPr id="240" name="Google Shape;240;p26"/>
          <p:cNvPicPr preferRelativeResize="0"/>
          <p:nvPr/>
        </p:nvPicPr>
        <p:blipFill>
          <a:blip r:embed="rId4">
            <a:alphaModFix/>
          </a:blip>
          <a:stretch>
            <a:fillRect/>
          </a:stretch>
        </p:blipFill>
        <p:spPr>
          <a:xfrm>
            <a:off x="8775775" y="4854450"/>
            <a:ext cx="209550" cy="200025"/>
          </a:xfrm>
          <a:prstGeom prst="rect">
            <a:avLst/>
          </a:prstGeom>
          <a:noFill/>
          <a:ln>
            <a:noFill/>
          </a:ln>
        </p:spPr>
      </p:pic>
      <p:pic>
        <p:nvPicPr>
          <p:cNvPr id="241" name="Google Shape;241;p26"/>
          <p:cNvPicPr preferRelativeResize="0"/>
          <p:nvPr/>
        </p:nvPicPr>
        <p:blipFill>
          <a:blip r:embed="rId5">
            <a:alphaModFix/>
          </a:blip>
          <a:stretch>
            <a:fillRect/>
          </a:stretch>
        </p:blipFill>
        <p:spPr>
          <a:xfrm>
            <a:off x="8336400" y="4854450"/>
            <a:ext cx="285750" cy="2000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27"/>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247" name="Google Shape;247;p27"/>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48" name="Google Shape;248;p27"/>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28"/>
          <p:cNvSpPr txBox="1"/>
          <p:nvPr>
            <p:ph type="title"/>
          </p:nvPr>
        </p:nvSpPr>
        <p:spPr>
          <a:xfrm>
            <a:off x="1349700" y="2114700"/>
            <a:ext cx="70389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Aplicado con un Umbral de confianza del 0.5</a:t>
            </a:r>
            <a:endParaRPr/>
          </a:p>
          <a:p>
            <a:pPr indent="0" lvl="0" marL="0" rtl="0" algn="l">
              <a:spcBef>
                <a:spcPts val="0"/>
              </a:spcBef>
              <a:spcAft>
                <a:spcPts val="0"/>
              </a:spcAft>
              <a:buNone/>
            </a:pPr>
            <a:r>
              <a:rPr lang="es"/>
              <a:t>y un umbral de iou del 0.45</a:t>
            </a:r>
            <a:endParaRPr/>
          </a:p>
        </p:txBody>
      </p:sp>
      <p:pic>
        <p:nvPicPr>
          <p:cNvPr id="254" name="Google Shape;254;p28"/>
          <p:cNvPicPr preferRelativeResize="0"/>
          <p:nvPr/>
        </p:nvPicPr>
        <p:blipFill>
          <a:blip r:embed="rId3">
            <a:alphaModFix/>
          </a:blip>
          <a:stretch>
            <a:fillRect/>
          </a:stretch>
        </p:blipFill>
        <p:spPr>
          <a:xfrm>
            <a:off x="8775775" y="4854450"/>
            <a:ext cx="209550" cy="200025"/>
          </a:xfrm>
          <a:prstGeom prst="rect">
            <a:avLst/>
          </a:prstGeom>
          <a:noFill/>
          <a:ln>
            <a:noFill/>
          </a:ln>
        </p:spPr>
      </p:pic>
      <p:pic>
        <p:nvPicPr>
          <p:cNvPr id="255" name="Google Shape;255;p28"/>
          <p:cNvPicPr preferRelativeResize="0"/>
          <p:nvPr/>
        </p:nvPicPr>
        <p:blipFill>
          <a:blip r:embed="rId4">
            <a:alphaModFix/>
          </a:blip>
          <a:stretch>
            <a:fillRect/>
          </a:stretch>
        </p:blipFill>
        <p:spPr>
          <a:xfrm>
            <a:off x="8336400" y="4854450"/>
            <a:ext cx="285750" cy="2000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29"/>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261" name="Google Shape;261;p29"/>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62" name="Google Shape;262;p29"/>
          <p:cNvPicPr preferRelativeResize="0"/>
          <p:nvPr/>
        </p:nvPicPr>
        <p:blipFill>
          <a:blip r:embed="rId3">
            <a:alphaModFix/>
          </a:blip>
          <a:stretch>
            <a:fillRect/>
          </a:stretch>
        </p:blipFill>
        <p:spPr>
          <a:xfrm>
            <a:off x="0" y="0"/>
            <a:ext cx="9144000" cy="5143500"/>
          </a:xfrm>
          <a:prstGeom prst="rect">
            <a:avLst/>
          </a:prstGeom>
          <a:noFill/>
          <a:ln>
            <a:noFill/>
          </a:ln>
        </p:spPr>
      </p:pic>
      <p:pic>
        <p:nvPicPr>
          <p:cNvPr id="263" name="Google Shape;263;p29"/>
          <p:cNvPicPr preferRelativeResize="0"/>
          <p:nvPr/>
        </p:nvPicPr>
        <p:blipFill>
          <a:blip r:embed="rId4">
            <a:alphaModFix/>
          </a:blip>
          <a:stretch>
            <a:fillRect/>
          </a:stretch>
        </p:blipFill>
        <p:spPr>
          <a:xfrm>
            <a:off x="0" y="0"/>
            <a:ext cx="9144000" cy="51435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30"/>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Problema</a:t>
            </a:r>
            <a:endParaRPr/>
          </a:p>
        </p:txBody>
      </p:sp>
      <p:sp>
        <p:nvSpPr>
          <p:cNvPr id="269" name="Google Shape;269;p30"/>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s" sz="1700"/>
              <a:t>Se puede </a:t>
            </a:r>
            <a:r>
              <a:rPr lang="es" sz="1700"/>
              <a:t>observar</a:t>
            </a:r>
            <a:r>
              <a:rPr lang="es" sz="1700"/>
              <a:t> que no detecta tanto las frutillas, como las uvas, eso debido a que esas clases no se </a:t>
            </a:r>
            <a:r>
              <a:rPr lang="es" sz="1700"/>
              <a:t>encuentran</a:t>
            </a:r>
            <a:r>
              <a:rPr lang="es" sz="1700"/>
              <a:t> en el dataset</a:t>
            </a:r>
            <a:endParaRPr sz="1700"/>
          </a:p>
        </p:txBody>
      </p:sp>
      <p:pic>
        <p:nvPicPr>
          <p:cNvPr id="270" name="Google Shape;270;p30"/>
          <p:cNvPicPr preferRelativeResize="0"/>
          <p:nvPr/>
        </p:nvPicPr>
        <p:blipFill>
          <a:blip r:embed="rId3">
            <a:alphaModFix/>
          </a:blip>
          <a:stretch>
            <a:fillRect/>
          </a:stretch>
        </p:blipFill>
        <p:spPr>
          <a:xfrm>
            <a:off x="8775775" y="4854450"/>
            <a:ext cx="209550" cy="200025"/>
          </a:xfrm>
          <a:prstGeom prst="rect">
            <a:avLst/>
          </a:prstGeom>
          <a:noFill/>
          <a:ln>
            <a:noFill/>
          </a:ln>
        </p:spPr>
      </p:pic>
      <p:pic>
        <p:nvPicPr>
          <p:cNvPr id="271" name="Google Shape;271;p30"/>
          <p:cNvPicPr preferRelativeResize="0"/>
          <p:nvPr/>
        </p:nvPicPr>
        <p:blipFill>
          <a:blip r:embed="rId4">
            <a:alphaModFix/>
          </a:blip>
          <a:stretch>
            <a:fillRect/>
          </a:stretch>
        </p:blipFill>
        <p:spPr>
          <a:xfrm>
            <a:off x="8336400" y="4854450"/>
            <a:ext cx="285750" cy="2000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31"/>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277" name="Google Shape;277;p31"/>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78" name="Google Shape;278;p31"/>
          <p:cNvPicPr preferRelativeResize="0"/>
          <p:nvPr/>
        </p:nvPicPr>
        <p:blipFill>
          <a:blip r:embed="rId3">
            <a:alphaModFix/>
          </a:blip>
          <a:stretch>
            <a:fillRect/>
          </a:stretch>
        </p:blipFill>
        <p:spPr>
          <a:xfrm>
            <a:off x="716258" y="0"/>
            <a:ext cx="7711485" cy="5143501"/>
          </a:xfrm>
          <a:prstGeom prst="rect">
            <a:avLst/>
          </a:prstGeom>
          <a:noFill/>
          <a:ln>
            <a:noFill/>
          </a:ln>
        </p:spPr>
      </p:pic>
      <p:pic>
        <p:nvPicPr>
          <p:cNvPr id="279" name="Google Shape;279;p31"/>
          <p:cNvPicPr preferRelativeResize="0"/>
          <p:nvPr/>
        </p:nvPicPr>
        <p:blipFill>
          <a:blip r:embed="rId4">
            <a:alphaModFix/>
          </a:blip>
          <a:stretch>
            <a:fillRect/>
          </a:stretch>
        </p:blipFill>
        <p:spPr>
          <a:xfrm>
            <a:off x="8775775" y="4854450"/>
            <a:ext cx="209550" cy="200025"/>
          </a:xfrm>
          <a:prstGeom prst="rect">
            <a:avLst/>
          </a:prstGeom>
          <a:noFill/>
          <a:ln>
            <a:noFill/>
          </a:ln>
        </p:spPr>
      </p:pic>
      <p:pic>
        <p:nvPicPr>
          <p:cNvPr id="280" name="Google Shape;280;p31"/>
          <p:cNvPicPr preferRelativeResize="0"/>
          <p:nvPr/>
        </p:nvPicPr>
        <p:blipFill>
          <a:blip r:embed="rId5">
            <a:alphaModFix/>
          </a:blip>
          <a:stretch>
            <a:fillRect/>
          </a:stretch>
        </p:blipFill>
        <p:spPr>
          <a:xfrm>
            <a:off x="8336400" y="4854450"/>
            <a:ext cx="285750" cy="2000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1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PROBLEMA</a:t>
            </a:r>
            <a:endParaRPr/>
          </a:p>
        </p:txBody>
      </p:sp>
      <p:sp>
        <p:nvSpPr>
          <p:cNvPr id="144" name="Google Shape;144;p14"/>
          <p:cNvSpPr txBox="1"/>
          <p:nvPr>
            <p:ph idx="1" type="body"/>
          </p:nvPr>
        </p:nvSpPr>
        <p:spPr>
          <a:xfrm>
            <a:off x="1408850" y="3617100"/>
            <a:ext cx="6639600" cy="279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sz="2000"/>
              <a:t>Crear una red convolucional para dete</a:t>
            </a:r>
            <a:r>
              <a:rPr lang="es" sz="2000"/>
              <a:t>cción</a:t>
            </a:r>
            <a:r>
              <a:rPr lang="es" sz="2000"/>
              <a:t> de objetos con </a:t>
            </a:r>
            <a:r>
              <a:rPr lang="es" sz="2000"/>
              <a:t>bounding boxes</a:t>
            </a:r>
            <a:endParaRPr sz="2000"/>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pic>
        <p:nvPicPr>
          <p:cNvPr id="145" name="Google Shape;145;p14"/>
          <p:cNvPicPr preferRelativeResize="0"/>
          <p:nvPr/>
        </p:nvPicPr>
        <p:blipFill>
          <a:blip r:embed="rId3">
            <a:alphaModFix/>
          </a:blip>
          <a:stretch>
            <a:fillRect/>
          </a:stretch>
        </p:blipFill>
        <p:spPr>
          <a:xfrm>
            <a:off x="3381150" y="247883"/>
            <a:ext cx="5296474" cy="3042250"/>
          </a:xfrm>
          <a:prstGeom prst="rect">
            <a:avLst/>
          </a:prstGeom>
          <a:noFill/>
          <a:ln>
            <a:noFill/>
          </a:ln>
        </p:spPr>
      </p:pic>
      <p:pic>
        <p:nvPicPr>
          <p:cNvPr id="146" name="Google Shape;146;p14"/>
          <p:cNvPicPr preferRelativeResize="0"/>
          <p:nvPr/>
        </p:nvPicPr>
        <p:blipFill>
          <a:blip r:embed="rId4">
            <a:alphaModFix/>
          </a:blip>
          <a:stretch>
            <a:fillRect/>
          </a:stretch>
        </p:blipFill>
        <p:spPr>
          <a:xfrm>
            <a:off x="8775775" y="4854450"/>
            <a:ext cx="209550" cy="200025"/>
          </a:xfrm>
          <a:prstGeom prst="rect">
            <a:avLst/>
          </a:prstGeom>
          <a:noFill/>
          <a:ln>
            <a:noFill/>
          </a:ln>
        </p:spPr>
      </p:pic>
      <p:pic>
        <p:nvPicPr>
          <p:cNvPr id="147" name="Google Shape;147;p14"/>
          <p:cNvPicPr preferRelativeResize="0"/>
          <p:nvPr/>
        </p:nvPicPr>
        <p:blipFill>
          <a:blip r:embed="rId5">
            <a:alphaModFix/>
          </a:blip>
          <a:stretch>
            <a:fillRect/>
          </a:stretch>
        </p:blipFill>
        <p:spPr>
          <a:xfrm>
            <a:off x="8336400" y="4854450"/>
            <a:ext cx="285750" cy="200025"/>
          </a:xfrm>
          <a:prstGeom prst="rect">
            <a:avLst/>
          </a:prstGeom>
          <a:noFill/>
          <a:ln>
            <a:noFill/>
          </a:ln>
        </p:spPr>
      </p:pic>
      <p:sp>
        <p:nvSpPr>
          <p:cNvPr id="148" name="Google Shape;148;p14"/>
          <p:cNvSpPr txBox="1"/>
          <p:nvPr/>
        </p:nvSpPr>
        <p:spPr>
          <a:xfrm>
            <a:off x="2914950" y="1527675"/>
            <a:ext cx="3000000" cy="30000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t/>
            </a:r>
            <a:endParaRPr sz="11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32"/>
          <p:cNvSpPr txBox="1"/>
          <p:nvPr>
            <p:ph type="title"/>
          </p:nvPr>
        </p:nvSpPr>
        <p:spPr>
          <a:xfrm>
            <a:off x="1297500" y="393750"/>
            <a:ext cx="70389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Aplicado con un Umbral de confianza del 0.5</a:t>
            </a:r>
            <a:endParaRPr/>
          </a:p>
          <a:p>
            <a:pPr indent="0" lvl="0" marL="0" rtl="0" algn="l">
              <a:spcBef>
                <a:spcPts val="0"/>
              </a:spcBef>
              <a:spcAft>
                <a:spcPts val="0"/>
              </a:spcAft>
              <a:buNone/>
            </a:pPr>
            <a:r>
              <a:rPr lang="es"/>
              <a:t>y un umbral de iou del 0.5</a:t>
            </a:r>
            <a:endParaRPr/>
          </a:p>
        </p:txBody>
      </p:sp>
      <p:pic>
        <p:nvPicPr>
          <p:cNvPr id="286" name="Google Shape;286;p32"/>
          <p:cNvPicPr preferRelativeResize="0"/>
          <p:nvPr/>
        </p:nvPicPr>
        <p:blipFill>
          <a:blip r:embed="rId3">
            <a:alphaModFix/>
          </a:blip>
          <a:stretch>
            <a:fillRect/>
          </a:stretch>
        </p:blipFill>
        <p:spPr>
          <a:xfrm>
            <a:off x="1696664" y="1307850"/>
            <a:ext cx="5750679" cy="3835649"/>
          </a:xfrm>
          <a:prstGeom prst="rect">
            <a:avLst/>
          </a:prstGeom>
          <a:noFill/>
          <a:ln>
            <a:noFill/>
          </a:ln>
        </p:spPr>
      </p:pic>
      <p:pic>
        <p:nvPicPr>
          <p:cNvPr id="287" name="Google Shape;287;p32"/>
          <p:cNvPicPr preferRelativeResize="0"/>
          <p:nvPr/>
        </p:nvPicPr>
        <p:blipFill>
          <a:blip r:embed="rId4">
            <a:alphaModFix/>
          </a:blip>
          <a:stretch>
            <a:fillRect/>
          </a:stretch>
        </p:blipFill>
        <p:spPr>
          <a:xfrm>
            <a:off x="8775775" y="4854450"/>
            <a:ext cx="209550" cy="200025"/>
          </a:xfrm>
          <a:prstGeom prst="rect">
            <a:avLst/>
          </a:prstGeom>
          <a:noFill/>
          <a:ln>
            <a:noFill/>
          </a:ln>
        </p:spPr>
      </p:pic>
      <p:pic>
        <p:nvPicPr>
          <p:cNvPr id="288" name="Google Shape;288;p32"/>
          <p:cNvPicPr preferRelativeResize="0"/>
          <p:nvPr/>
        </p:nvPicPr>
        <p:blipFill>
          <a:blip r:embed="rId5">
            <a:alphaModFix/>
          </a:blip>
          <a:stretch>
            <a:fillRect/>
          </a:stretch>
        </p:blipFill>
        <p:spPr>
          <a:xfrm>
            <a:off x="8336400" y="4854450"/>
            <a:ext cx="285750" cy="2000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33"/>
          <p:cNvSpPr txBox="1"/>
          <p:nvPr>
            <p:ph type="title"/>
          </p:nvPr>
        </p:nvSpPr>
        <p:spPr>
          <a:xfrm>
            <a:off x="1297500" y="393750"/>
            <a:ext cx="70389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Mismos umbrales, esta vez aplicando un filtro para que reconozca sillas</a:t>
            </a:r>
            <a:endParaRPr/>
          </a:p>
        </p:txBody>
      </p:sp>
      <p:pic>
        <p:nvPicPr>
          <p:cNvPr id="294" name="Google Shape;294;p33"/>
          <p:cNvPicPr preferRelativeResize="0"/>
          <p:nvPr/>
        </p:nvPicPr>
        <p:blipFill>
          <a:blip r:embed="rId3">
            <a:alphaModFix/>
          </a:blip>
          <a:stretch>
            <a:fillRect/>
          </a:stretch>
        </p:blipFill>
        <p:spPr>
          <a:xfrm>
            <a:off x="1811152" y="1307850"/>
            <a:ext cx="5750679" cy="3835649"/>
          </a:xfrm>
          <a:prstGeom prst="rect">
            <a:avLst/>
          </a:prstGeom>
          <a:noFill/>
          <a:ln>
            <a:noFill/>
          </a:ln>
        </p:spPr>
      </p:pic>
      <p:pic>
        <p:nvPicPr>
          <p:cNvPr id="295" name="Google Shape;295;p33"/>
          <p:cNvPicPr preferRelativeResize="0"/>
          <p:nvPr/>
        </p:nvPicPr>
        <p:blipFill>
          <a:blip r:embed="rId4">
            <a:alphaModFix/>
          </a:blip>
          <a:stretch>
            <a:fillRect/>
          </a:stretch>
        </p:blipFill>
        <p:spPr>
          <a:xfrm>
            <a:off x="8775775" y="4854450"/>
            <a:ext cx="209550" cy="200025"/>
          </a:xfrm>
          <a:prstGeom prst="rect">
            <a:avLst/>
          </a:prstGeom>
          <a:noFill/>
          <a:ln>
            <a:noFill/>
          </a:ln>
        </p:spPr>
      </p:pic>
      <p:pic>
        <p:nvPicPr>
          <p:cNvPr id="296" name="Google Shape;296;p33"/>
          <p:cNvPicPr preferRelativeResize="0"/>
          <p:nvPr/>
        </p:nvPicPr>
        <p:blipFill>
          <a:blip r:embed="rId5">
            <a:alphaModFix/>
          </a:blip>
          <a:stretch>
            <a:fillRect/>
          </a:stretch>
        </p:blipFill>
        <p:spPr>
          <a:xfrm>
            <a:off x="8336400" y="4854450"/>
            <a:ext cx="285750" cy="2000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pic>
        <p:nvPicPr>
          <p:cNvPr id="301" name="Google Shape;301;p34"/>
          <p:cNvPicPr preferRelativeResize="0"/>
          <p:nvPr/>
        </p:nvPicPr>
        <p:blipFill>
          <a:blip r:embed="rId3">
            <a:alphaModFix/>
          </a:blip>
          <a:stretch>
            <a:fillRect/>
          </a:stretch>
        </p:blipFill>
        <p:spPr>
          <a:xfrm>
            <a:off x="1238250" y="0"/>
            <a:ext cx="7709753" cy="5143499"/>
          </a:xfrm>
          <a:prstGeom prst="rect">
            <a:avLst/>
          </a:prstGeom>
          <a:noFill/>
          <a:ln>
            <a:noFill/>
          </a:ln>
        </p:spPr>
      </p:pic>
      <p:pic>
        <p:nvPicPr>
          <p:cNvPr id="302" name="Google Shape;302;p34"/>
          <p:cNvPicPr preferRelativeResize="0"/>
          <p:nvPr/>
        </p:nvPicPr>
        <p:blipFill>
          <a:blip r:embed="rId4">
            <a:alphaModFix/>
          </a:blip>
          <a:stretch>
            <a:fillRect/>
          </a:stretch>
        </p:blipFill>
        <p:spPr>
          <a:xfrm>
            <a:off x="8775775" y="4854450"/>
            <a:ext cx="209550" cy="200025"/>
          </a:xfrm>
          <a:prstGeom prst="rect">
            <a:avLst/>
          </a:prstGeom>
          <a:noFill/>
          <a:ln>
            <a:noFill/>
          </a:ln>
        </p:spPr>
      </p:pic>
      <p:pic>
        <p:nvPicPr>
          <p:cNvPr id="303" name="Google Shape;303;p34"/>
          <p:cNvPicPr preferRelativeResize="0"/>
          <p:nvPr/>
        </p:nvPicPr>
        <p:blipFill>
          <a:blip r:embed="rId5">
            <a:alphaModFix/>
          </a:blip>
          <a:stretch>
            <a:fillRect/>
          </a:stretch>
        </p:blipFill>
        <p:spPr>
          <a:xfrm>
            <a:off x="8336400" y="4854450"/>
            <a:ext cx="285750" cy="2000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35"/>
          <p:cNvSpPr txBox="1"/>
          <p:nvPr>
            <p:ph type="title"/>
          </p:nvPr>
        </p:nvSpPr>
        <p:spPr>
          <a:xfrm>
            <a:off x="1297500" y="0"/>
            <a:ext cx="70389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Aplicado con un Umbral de confianza del 0.5</a:t>
            </a:r>
            <a:endParaRPr/>
          </a:p>
          <a:p>
            <a:pPr indent="0" lvl="0" marL="0" rtl="0" algn="l">
              <a:spcBef>
                <a:spcPts val="0"/>
              </a:spcBef>
              <a:spcAft>
                <a:spcPts val="0"/>
              </a:spcAft>
              <a:buNone/>
            </a:pPr>
            <a:r>
              <a:rPr lang="es"/>
              <a:t>y un umbral de iou del 0.5, se puede ver que uno de los lobos marinos fue detectado como perro</a:t>
            </a:r>
            <a:endParaRPr/>
          </a:p>
        </p:txBody>
      </p:sp>
      <p:pic>
        <p:nvPicPr>
          <p:cNvPr id="309" name="Google Shape;309;p35"/>
          <p:cNvPicPr preferRelativeResize="0"/>
          <p:nvPr/>
        </p:nvPicPr>
        <p:blipFill>
          <a:blip r:embed="rId3">
            <a:alphaModFix/>
          </a:blip>
          <a:stretch>
            <a:fillRect/>
          </a:stretch>
        </p:blipFill>
        <p:spPr>
          <a:xfrm>
            <a:off x="2401332" y="1307848"/>
            <a:ext cx="5749368" cy="3835650"/>
          </a:xfrm>
          <a:prstGeom prst="rect">
            <a:avLst/>
          </a:prstGeom>
          <a:noFill/>
          <a:ln>
            <a:noFill/>
          </a:ln>
        </p:spPr>
      </p:pic>
      <p:pic>
        <p:nvPicPr>
          <p:cNvPr id="310" name="Google Shape;310;p35"/>
          <p:cNvPicPr preferRelativeResize="0"/>
          <p:nvPr/>
        </p:nvPicPr>
        <p:blipFill>
          <a:blip r:embed="rId4">
            <a:alphaModFix/>
          </a:blip>
          <a:stretch>
            <a:fillRect/>
          </a:stretch>
        </p:blipFill>
        <p:spPr>
          <a:xfrm>
            <a:off x="8775775" y="4854450"/>
            <a:ext cx="209550" cy="200025"/>
          </a:xfrm>
          <a:prstGeom prst="rect">
            <a:avLst/>
          </a:prstGeom>
          <a:noFill/>
          <a:ln>
            <a:noFill/>
          </a:ln>
        </p:spPr>
      </p:pic>
      <p:pic>
        <p:nvPicPr>
          <p:cNvPr id="311" name="Google Shape;311;p35"/>
          <p:cNvPicPr preferRelativeResize="0"/>
          <p:nvPr/>
        </p:nvPicPr>
        <p:blipFill>
          <a:blip r:embed="rId5">
            <a:alphaModFix/>
          </a:blip>
          <a:stretch>
            <a:fillRect/>
          </a:stretch>
        </p:blipFill>
        <p:spPr>
          <a:xfrm>
            <a:off x="8336400" y="4854450"/>
            <a:ext cx="285750" cy="2000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pic>
        <p:nvPicPr>
          <p:cNvPr id="316" name="Google Shape;316;p36"/>
          <p:cNvPicPr preferRelativeResize="0"/>
          <p:nvPr/>
        </p:nvPicPr>
        <p:blipFill>
          <a:blip r:embed="rId3">
            <a:alphaModFix/>
          </a:blip>
          <a:stretch>
            <a:fillRect/>
          </a:stretch>
        </p:blipFill>
        <p:spPr>
          <a:xfrm>
            <a:off x="429901" y="0"/>
            <a:ext cx="8284210" cy="5143500"/>
          </a:xfrm>
          <a:prstGeom prst="rect">
            <a:avLst/>
          </a:prstGeom>
          <a:noFill/>
          <a:ln>
            <a:noFill/>
          </a:ln>
        </p:spPr>
      </p:pic>
      <p:pic>
        <p:nvPicPr>
          <p:cNvPr id="317" name="Google Shape;317;p36"/>
          <p:cNvPicPr preferRelativeResize="0"/>
          <p:nvPr/>
        </p:nvPicPr>
        <p:blipFill>
          <a:blip r:embed="rId4">
            <a:alphaModFix/>
          </a:blip>
          <a:stretch>
            <a:fillRect/>
          </a:stretch>
        </p:blipFill>
        <p:spPr>
          <a:xfrm>
            <a:off x="8775775" y="4854450"/>
            <a:ext cx="209550" cy="200025"/>
          </a:xfrm>
          <a:prstGeom prst="rect">
            <a:avLst/>
          </a:prstGeom>
          <a:noFill/>
          <a:ln>
            <a:noFill/>
          </a:ln>
        </p:spPr>
      </p:pic>
      <p:pic>
        <p:nvPicPr>
          <p:cNvPr id="318" name="Google Shape;318;p36"/>
          <p:cNvPicPr preferRelativeResize="0"/>
          <p:nvPr/>
        </p:nvPicPr>
        <p:blipFill>
          <a:blip r:embed="rId5">
            <a:alphaModFix/>
          </a:blip>
          <a:stretch>
            <a:fillRect/>
          </a:stretch>
        </p:blipFill>
        <p:spPr>
          <a:xfrm>
            <a:off x="8336400" y="4854450"/>
            <a:ext cx="285750" cy="2000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37"/>
          <p:cNvSpPr txBox="1"/>
          <p:nvPr>
            <p:ph type="title"/>
          </p:nvPr>
        </p:nvSpPr>
        <p:spPr>
          <a:xfrm>
            <a:off x="994725" y="0"/>
            <a:ext cx="81492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Aplicado con un Umbral de confianza del 0.5</a:t>
            </a:r>
            <a:endParaRPr/>
          </a:p>
          <a:p>
            <a:pPr indent="0" lvl="0" marL="0" rtl="0" algn="l">
              <a:spcBef>
                <a:spcPts val="0"/>
              </a:spcBef>
              <a:spcAft>
                <a:spcPts val="0"/>
              </a:spcAft>
              <a:buNone/>
            </a:pPr>
            <a:r>
              <a:rPr lang="es"/>
              <a:t>y un umbral de iou del 0.5, se puede ver que detecta a los integrantes de los Beatles pero no a los instrumentos</a:t>
            </a:r>
            <a:endParaRPr/>
          </a:p>
          <a:p>
            <a:pPr indent="0" lvl="0" marL="0" rtl="0" algn="l">
              <a:spcBef>
                <a:spcPts val="0"/>
              </a:spcBef>
              <a:spcAft>
                <a:spcPts val="0"/>
              </a:spcAft>
              <a:buNone/>
            </a:pPr>
            <a:r>
              <a:t/>
            </a:r>
            <a:endParaRPr/>
          </a:p>
        </p:txBody>
      </p:sp>
      <p:pic>
        <p:nvPicPr>
          <p:cNvPr id="324" name="Google Shape;324;p37"/>
          <p:cNvPicPr preferRelativeResize="0"/>
          <p:nvPr/>
        </p:nvPicPr>
        <p:blipFill>
          <a:blip r:embed="rId3">
            <a:alphaModFix/>
          </a:blip>
          <a:stretch>
            <a:fillRect/>
          </a:stretch>
        </p:blipFill>
        <p:spPr>
          <a:xfrm>
            <a:off x="1411488" y="1151400"/>
            <a:ext cx="6321037" cy="3924600"/>
          </a:xfrm>
          <a:prstGeom prst="rect">
            <a:avLst/>
          </a:prstGeom>
          <a:noFill/>
          <a:ln>
            <a:noFill/>
          </a:ln>
        </p:spPr>
      </p:pic>
      <p:pic>
        <p:nvPicPr>
          <p:cNvPr id="325" name="Google Shape;325;p37"/>
          <p:cNvPicPr preferRelativeResize="0"/>
          <p:nvPr/>
        </p:nvPicPr>
        <p:blipFill>
          <a:blip r:embed="rId4">
            <a:alphaModFix/>
          </a:blip>
          <a:stretch>
            <a:fillRect/>
          </a:stretch>
        </p:blipFill>
        <p:spPr>
          <a:xfrm>
            <a:off x="8775775" y="4854450"/>
            <a:ext cx="209550" cy="200025"/>
          </a:xfrm>
          <a:prstGeom prst="rect">
            <a:avLst/>
          </a:prstGeom>
          <a:noFill/>
          <a:ln>
            <a:noFill/>
          </a:ln>
        </p:spPr>
      </p:pic>
      <p:pic>
        <p:nvPicPr>
          <p:cNvPr id="326" name="Google Shape;326;p37"/>
          <p:cNvPicPr preferRelativeResize="0"/>
          <p:nvPr/>
        </p:nvPicPr>
        <p:blipFill>
          <a:blip r:embed="rId5">
            <a:alphaModFix/>
          </a:blip>
          <a:stretch>
            <a:fillRect/>
          </a:stretch>
        </p:blipFill>
        <p:spPr>
          <a:xfrm>
            <a:off x="8336400" y="4854450"/>
            <a:ext cx="285750" cy="2000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38"/>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332" name="Google Shape;332;p38"/>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33" name="Google Shape;333;p38" title="Personas_caminando_campus.mp4.mp4">
            <a:hlinkClick r:id="rId3"/>
          </p:cNvPr>
          <p:cNvPicPr preferRelativeResize="0"/>
          <p:nvPr/>
        </p:nvPicPr>
        <p:blipFill>
          <a:blip r:embed="rId4">
            <a:alphaModFix/>
          </a:blip>
          <a:stretch>
            <a:fillRect/>
          </a:stretch>
        </p:blipFill>
        <p:spPr>
          <a:xfrm>
            <a:off x="0" y="0"/>
            <a:ext cx="9144000" cy="51435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333"/>
                                        </p:tgtEl>
                                        <p:attrNameLst>
                                          <p:attrName>style.visibility</p:attrName>
                                        </p:attrNameLst>
                                      </p:cBhvr>
                                      <p:to>
                                        <p:strVal val="visible"/>
                                      </p:to>
                                    </p:set>
                                    <p:animEffect filter="fade" transition="in">
                                      <p:cBhvr>
                                        <p:cTn dur="1000"/>
                                        <p:tgtEl>
                                          <p:spTgt spid="33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39"/>
          <p:cNvSpPr txBox="1"/>
          <p:nvPr>
            <p:ph type="title"/>
          </p:nvPr>
        </p:nvSpPr>
        <p:spPr>
          <a:xfrm>
            <a:off x="1349700" y="2114700"/>
            <a:ext cx="70389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Aplicado con un Umbral de confianza del 0.5</a:t>
            </a:r>
            <a:endParaRPr/>
          </a:p>
          <a:p>
            <a:pPr indent="0" lvl="0" marL="0" rtl="0" algn="l">
              <a:spcBef>
                <a:spcPts val="0"/>
              </a:spcBef>
              <a:spcAft>
                <a:spcPts val="0"/>
              </a:spcAft>
              <a:buNone/>
            </a:pPr>
            <a:r>
              <a:rPr lang="es"/>
              <a:t>y un umbral de iou del 0.75</a:t>
            </a:r>
            <a:endParaRPr/>
          </a:p>
        </p:txBody>
      </p:sp>
      <p:pic>
        <p:nvPicPr>
          <p:cNvPr id="339" name="Google Shape;339;p39"/>
          <p:cNvPicPr preferRelativeResize="0"/>
          <p:nvPr/>
        </p:nvPicPr>
        <p:blipFill>
          <a:blip r:embed="rId3">
            <a:alphaModFix/>
          </a:blip>
          <a:stretch>
            <a:fillRect/>
          </a:stretch>
        </p:blipFill>
        <p:spPr>
          <a:xfrm>
            <a:off x="8775775" y="4854450"/>
            <a:ext cx="209550" cy="200025"/>
          </a:xfrm>
          <a:prstGeom prst="rect">
            <a:avLst/>
          </a:prstGeom>
          <a:noFill/>
          <a:ln>
            <a:noFill/>
          </a:ln>
        </p:spPr>
      </p:pic>
      <p:pic>
        <p:nvPicPr>
          <p:cNvPr id="340" name="Google Shape;340;p39"/>
          <p:cNvPicPr preferRelativeResize="0"/>
          <p:nvPr/>
        </p:nvPicPr>
        <p:blipFill>
          <a:blip r:embed="rId4">
            <a:alphaModFix/>
          </a:blip>
          <a:stretch>
            <a:fillRect/>
          </a:stretch>
        </p:blipFill>
        <p:spPr>
          <a:xfrm>
            <a:off x="8336400" y="4854450"/>
            <a:ext cx="285750" cy="2000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40"/>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346" name="Google Shape;346;p40"/>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47" name="Google Shape;347;p40" title="v2.mp4">
            <a:hlinkClick r:id="rId3"/>
          </p:cNvPr>
          <p:cNvPicPr preferRelativeResize="0"/>
          <p:nvPr/>
        </p:nvPicPr>
        <p:blipFill>
          <a:blip r:embed="rId4">
            <a:alphaModFix/>
          </a:blip>
          <a:stretch>
            <a:fillRect/>
          </a:stretch>
        </p:blipFill>
        <p:spPr>
          <a:xfrm>
            <a:off x="0" y="0"/>
            <a:ext cx="9144000" cy="51435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347"/>
                                        </p:tgtEl>
                                        <p:attrNameLst>
                                          <p:attrName>style.visibility</p:attrName>
                                        </p:attrNameLst>
                                      </p:cBhvr>
                                      <p:to>
                                        <p:strVal val="visible"/>
                                      </p:to>
                                    </p:set>
                                    <p:animEffect filter="fade" transition="in">
                                      <p:cBhvr>
                                        <p:cTn dur="1000"/>
                                        <p:tgtEl>
                                          <p:spTgt spid="34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41"/>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353" name="Google Shape;353;p41"/>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54" name="Google Shape;354;p41" title="Z4p-jH75tPBW99Lo.mp4">
            <a:hlinkClick r:id="rId3"/>
          </p:cNvPr>
          <p:cNvPicPr preferRelativeResize="0"/>
          <p:nvPr/>
        </p:nvPicPr>
        <p:blipFill>
          <a:blip r:embed="rId4">
            <a:alphaModFix/>
          </a:blip>
          <a:stretch>
            <a:fillRect/>
          </a:stretch>
        </p:blipFill>
        <p:spPr>
          <a:xfrm>
            <a:off x="0" y="0"/>
            <a:ext cx="9144000" cy="51435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354"/>
                                        </p:tgtEl>
                                        <p:attrNameLst>
                                          <p:attrName>style.visibility</p:attrName>
                                        </p:attrNameLst>
                                      </p:cBhvr>
                                      <p:to>
                                        <p:strVal val="visible"/>
                                      </p:to>
                                    </p:set>
                                    <p:animEffect filter="fade" transition="in">
                                      <p:cBhvr>
                                        <p:cTn dur="1000"/>
                                        <p:tgtEl>
                                          <p:spTgt spid="35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1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SOLUCIÓN</a:t>
            </a:r>
            <a:endParaRPr/>
          </a:p>
        </p:txBody>
      </p:sp>
      <p:sp>
        <p:nvSpPr>
          <p:cNvPr id="154" name="Google Shape;154;p15"/>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s"/>
              <a:t>Usar el sistema YOLO V7  el cual es un popular y eficiente algoritmo de detección de objetos en imágenes y videos en tiempo real de código abierto. Utiliza una única red neuronal convolucional para detectar objetos en imágenes, lo que permite una detección de objetos en tiempo real a alta velocidad.</a:t>
            </a:r>
            <a:endParaRPr/>
          </a:p>
        </p:txBody>
      </p:sp>
      <p:pic>
        <p:nvPicPr>
          <p:cNvPr id="155" name="Google Shape;155;p15"/>
          <p:cNvPicPr preferRelativeResize="0"/>
          <p:nvPr/>
        </p:nvPicPr>
        <p:blipFill>
          <a:blip r:embed="rId3">
            <a:alphaModFix/>
          </a:blip>
          <a:stretch>
            <a:fillRect/>
          </a:stretch>
        </p:blipFill>
        <p:spPr>
          <a:xfrm>
            <a:off x="8775775" y="4854450"/>
            <a:ext cx="209550" cy="200025"/>
          </a:xfrm>
          <a:prstGeom prst="rect">
            <a:avLst/>
          </a:prstGeom>
          <a:noFill/>
          <a:ln>
            <a:noFill/>
          </a:ln>
        </p:spPr>
      </p:pic>
      <p:pic>
        <p:nvPicPr>
          <p:cNvPr id="156" name="Google Shape;156;p15"/>
          <p:cNvPicPr preferRelativeResize="0"/>
          <p:nvPr/>
        </p:nvPicPr>
        <p:blipFill>
          <a:blip r:embed="rId4">
            <a:alphaModFix/>
          </a:blip>
          <a:stretch>
            <a:fillRect/>
          </a:stretch>
        </p:blipFill>
        <p:spPr>
          <a:xfrm>
            <a:off x="8336400" y="4854450"/>
            <a:ext cx="285750" cy="20002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p42"/>
          <p:cNvSpPr txBox="1"/>
          <p:nvPr>
            <p:ph type="title"/>
          </p:nvPr>
        </p:nvSpPr>
        <p:spPr>
          <a:xfrm>
            <a:off x="1336675" y="2114700"/>
            <a:ext cx="70389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Aplicado con un Umbral de confianza del 0.3</a:t>
            </a:r>
            <a:endParaRPr/>
          </a:p>
          <a:p>
            <a:pPr indent="0" lvl="0" marL="0" rtl="0" algn="l">
              <a:spcBef>
                <a:spcPts val="0"/>
              </a:spcBef>
              <a:spcAft>
                <a:spcPts val="0"/>
              </a:spcAft>
              <a:buNone/>
            </a:pPr>
            <a:r>
              <a:rPr lang="es"/>
              <a:t>, un umbral de iou del 0.75 y filtrando para que solo detecte pelotas</a:t>
            </a:r>
            <a:endParaRPr/>
          </a:p>
        </p:txBody>
      </p:sp>
      <p:pic>
        <p:nvPicPr>
          <p:cNvPr id="360" name="Google Shape;360;p42"/>
          <p:cNvPicPr preferRelativeResize="0"/>
          <p:nvPr/>
        </p:nvPicPr>
        <p:blipFill>
          <a:blip r:embed="rId3">
            <a:alphaModFix/>
          </a:blip>
          <a:stretch>
            <a:fillRect/>
          </a:stretch>
        </p:blipFill>
        <p:spPr>
          <a:xfrm>
            <a:off x="8775775" y="4854450"/>
            <a:ext cx="209550" cy="200025"/>
          </a:xfrm>
          <a:prstGeom prst="rect">
            <a:avLst/>
          </a:prstGeom>
          <a:noFill/>
          <a:ln>
            <a:noFill/>
          </a:ln>
        </p:spPr>
      </p:pic>
      <p:pic>
        <p:nvPicPr>
          <p:cNvPr id="361" name="Google Shape;361;p42"/>
          <p:cNvPicPr preferRelativeResize="0"/>
          <p:nvPr/>
        </p:nvPicPr>
        <p:blipFill>
          <a:blip r:embed="rId4">
            <a:alphaModFix/>
          </a:blip>
          <a:stretch>
            <a:fillRect/>
          </a:stretch>
        </p:blipFill>
        <p:spPr>
          <a:xfrm>
            <a:off x="8336400" y="4854450"/>
            <a:ext cx="285750" cy="20002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43"/>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367" name="Google Shape;367;p43"/>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68" name="Google Shape;368;p43" title="Copia de pelota.mp4">
            <a:hlinkClick r:id="rId3"/>
          </p:cNvPr>
          <p:cNvPicPr preferRelativeResize="0"/>
          <p:nvPr/>
        </p:nvPicPr>
        <p:blipFill>
          <a:blip r:embed="rId4">
            <a:alphaModFix/>
          </a:blip>
          <a:stretch>
            <a:fillRect/>
          </a:stretch>
        </p:blipFill>
        <p:spPr>
          <a:xfrm>
            <a:off x="0" y="0"/>
            <a:ext cx="9294800" cy="54307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368"/>
                                        </p:tgtEl>
                                        <p:attrNameLst>
                                          <p:attrName>style.visibility</p:attrName>
                                        </p:attrNameLst>
                                      </p:cBhvr>
                                      <p:to>
                                        <p:strVal val="visible"/>
                                      </p:to>
                                    </p:set>
                                    <p:animEffect filter="fade" transition="in">
                                      <p:cBhvr>
                                        <p:cTn dur="1000"/>
                                        <p:tgtEl>
                                          <p:spTgt spid="36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44"/>
          <p:cNvSpPr txBox="1"/>
          <p:nvPr>
            <p:ph type="title"/>
          </p:nvPr>
        </p:nvSpPr>
        <p:spPr>
          <a:xfrm>
            <a:off x="1193075" y="38070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s" sz="1760"/>
              <a:t>Se puede ver que tiene problemas para detectar la pelota debido a su </a:t>
            </a:r>
            <a:r>
              <a:rPr lang="es" sz="1760"/>
              <a:t>tamaño,</a:t>
            </a:r>
            <a:r>
              <a:rPr lang="es" sz="1760"/>
              <a:t> llegando a tener un valor de confianza más alto en un </a:t>
            </a:r>
            <a:r>
              <a:rPr lang="es" sz="1760"/>
              <a:t>micrófono</a:t>
            </a:r>
            <a:r>
              <a:rPr lang="es" sz="1760"/>
              <a:t> que en la misma pelota </a:t>
            </a:r>
            <a:endParaRPr sz="1760"/>
          </a:p>
        </p:txBody>
      </p:sp>
      <p:pic>
        <p:nvPicPr>
          <p:cNvPr id="374" name="Google Shape;374;p44"/>
          <p:cNvPicPr preferRelativeResize="0"/>
          <p:nvPr/>
        </p:nvPicPr>
        <p:blipFill>
          <a:blip r:embed="rId3">
            <a:alphaModFix/>
          </a:blip>
          <a:stretch>
            <a:fillRect/>
          </a:stretch>
        </p:blipFill>
        <p:spPr>
          <a:xfrm>
            <a:off x="1339538" y="1373124"/>
            <a:ext cx="6464924" cy="3613625"/>
          </a:xfrm>
          <a:prstGeom prst="rect">
            <a:avLst/>
          </a:prstGeom>
          <a:noFill/>
          <a:ln>
            <a:noFill/>
          </a:ln>
        </p:spPr>
      </p:pic>
      <p:pic>
        <p:nvPicPr>
          <p:cNvPr id="375" name="Google Shape;375;p44"/>
          <p:cNvPicPr preferRelativeResize="0"/>
          <p:nvPr/>
        </p:nvPicPr>
        <p:blipFill>
          <a:blip r:embed="rId4">
            <a:alphaModFix/>
          </a:blip>
          <a:stretch>
            <a:fillRect/>
          </a:stretch>
        </p:blipFill>
        <p:spPr>
          <a:xfrm>
            <a:off x="8775775" y="4854450"/>
            <a:ext cx="209550" cy="200025"/>
          </a:xfrm>
          <a:prstGeom prst="rect">
            <a:avLst/>
          </a:prstGeom>
          <a:noFill/>
          <a:ln>
            <a:noFill/>
          </a:ln>
        </p:spPr>
      </p:pic>
      <p:pic>
        <p:nvPicPr>
          <p:cNvPr id="376" name="Google Shape;376;p44"/>
          <p:cNvPicPr preferRelativeResize="0"/>
          <p:nvPr/>
        </p:nvPicPr>
        <p:blipFill>
          <a:blip r:embed="rId5">
            <a:alphaModFix/>
          </a:blip>
          <a:stretch>
            <a:fillRect/>
          </a:stretch>
        </p:blipFill>
        <p:spPr>
          <a:xfrm>
            <a:off x="8336400" y="4854450"/>
            <a:ext cx="285750" cy="20002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pic>
        <p:nvPicPr>
          <p:cNvPr id="381" name="Google Shape;381;p45" title="TBXW9076.MP4">
            <a:hlinkClick r:id="rId3"/>
          </p:cNvPr>
          <p:cNvPicPr preferRelativeResize="0"/>
          <p:nvPr/>
        </p:nvPicPr>
        <p:blipFill>
          <a:blip r:embed="rId4">
            <a:alphaModFix/>
          </a:blip>
          <a:stretch>
            <a:fillRect/>
          </a:stretch>
        </p:blipFill>
        <p:spPr>
          <a:xfrm>
            <a:off x="3042727" y="-13300"/>
            <a:ext cx="2834221" cy="5143500"/>
          </a:xfrm>
          <a:prstGeom prst="rect">
            <a:avLst/>
          </a:prstGeom>
          <a:noFill/>
          <a:ln>
            <a:noFill/>
          </a:ln>
        </p:spPr>
      </p:pic>
      <p:pic>
        <p:nvPicPr>
          <p:cNvPr id="382" name="Google Shape;382;p45"/>
          <p:cNvPicPr preferRelativeResize="0"/>
          <p:nvPr/>
        </p:nvPicPr>
        <p:blipFill>
          <a:blip r:embed="rId5">
            <a:alphaModFix/>
          </a:blip>
          <a:stretch>
            <a:fillRect/>
          </a:stretch>
        </p:blipFill>
        <p:spPr>
          <a:xfrm>
            <a:off x="8775775" y="4854450"/>
            <a:ext cx="209550" cy="200025"/>
          </a:xfrm>
          <a:prstGeom prst="rect">
            <a:avLst/>
          </a:prstGeom>
          <a:noFill/>
          <a:ln>
            <a:noFill/>
          </a:ln>
        </p:spPr>
      </p:pic>
      <p:pic>
        <p:nvPicPr>
          <p:cNvPr id="383" name="Google Shape;383;p45"/>
          <p:cNvPicPr preferRelativeResize="0"/>
          <p:nvPr/>
        </p:nvPicPr>
        <p:blipFill>
          <a:blip r:embed="rId6">
            <a:alphaModFix/>
          </a:blip>
          <a:stretch>
            <a:fillRect/>
          </a:stretch>
        </p:blipFill>
        <p:spPr>
          <a:xfrm>
            <a:off x="8336400" y="4854450"/>
            <a:ext cx="285750" cy="2000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1"/>
                                        </p:tgtEl>
                                        <p:attrNameLst>
                                          <p:attrName>style.visibility</p:attrName>
                                        </p:attrNameLst>
                                      </p:cBhvr>
                                      <p:to>
                                        <p:strVal val="visible"/>
                                      </p:to>
                                    </p:set>
                                    <p:animEffect filter="fade" transition="in">
                                      <p:cBhvr>
                                        <p:cTn dur="1000"/>
                                        <p:tgtEl>
                                          <p:spTgt spid="38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sp>
        <p:nvSpPr>
          <p:cNvPr id="388" name="Google Shape;388;p46"/>
          <p:cNvSpPr txBox="1"/>
          <p:nvPr>
            <p:ph type="title"/>
          </p:nvPr>
        </p:nvSpPr>
        <p:spPr>
          <a:xfrm>
            <a:off x="1297500" y="393750"/>
            <a:ext cx="4189800" cy="4622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Aplicado con un Umbral de confianza del 0.3 y un umbral de iou del 0.5</a:t>
            </a:r>
            <a:endParaRPr/>
          </a:p>
        </p:txBody>
      </p:sp>
      <p:pic>
        <p:nvPicPr>
          <p:cNvPr id="389" name="Google Shape;389;p46" title="TBXW9076.MP4">
            <a:hlinkClick r:id="rId3"/>
          </p:cNvPr>
          <p:cNvPicPr preferRelativeResize="0"/>
          <p:nvPr/>
        </p:nvPicPr>
        <p:blipFill>
          <a:blip r:embed="rId4">
            <a:alphaModFix/>
          </a:blip>
          <a:stretch>
            <a:fillRect/>
          </a:stretch>
        </p:blipFill>
        <p:spPr>
          <a:xfrm>
            <a:off x="5625052" y="0"/>
            <a:ext cx="2711348" cy="5143500"/>
          </a:xfrm>
          <a:prstGeom prst="rect">
            <a:avLst/>
          </a:prstGeom>
          <a:noFill/>
          <a:ln>
            <a:noFill/>
          </a:ln>
        </p:spPr>
      </p:pic>
      <p:pic>
        <p:nvPicPr>
          <p:cNvPr id="390" name="Google Shape;390;p46"/>
          <p:cNvPicPr preferRelativeResize="0"/>
          <p:nvPr/>
        </p:nvPicPr>
        <p:blipFill>
          <a:blip r:embed="rId5">
            <a:alphaModFix/>
          </a:blip>
          <a:stretch>
            <a:fillRect/>
          </a:stretch>
        </p:blipFill>
        <p:spPr>
          <a:xfrm>
            <a:off x="8775775" y="4854450"/>
            <a:ext cx="209550" cy="200025"/>
          </a:xfrm>
          <a:prstGeom prst="rect">
            <a:avLst/>
          </a:prstGeom>
          <a:noFill/>
          <a:ln>
            <a:noFill/>
          </a:ln>
        </p:spPr>
      </p:pic>
      <p:pic>
        <p:nvPicPr>
          <p:cNvPr id="391" name="Google Shape;391;p46"/>
          <p:cNvPicPr preferRelativeResize="0"/>
          <p:nvPr/>
        </p:nvPicPr>
        <p:blipFill>
          <a:blip r:embed="rId6">
            <a:alphaModFix/>
          </a:blip>
          <a:stretch>
            <a:fillRect/>
          </a:stretch>
        </p:blipFill>
        <p:spPr>
          <a:xfrm>
            <a:off x="8336400" y="4854450"/>
            <a:ext cx="285750" cy="2000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9"/>
                                        </p:tgtEl>
                                        <p:attrNameLst>
                                          <p:attrName>style.visibility</p:attrName>
                                        </p:attrNameLst>
                                      </p:cBhvr>
                                      <p:to>
                                        <p:strVal val="visible"/>
                                      </p:to>
                                    </p:set>
                                    <p:animEffect filter="fade" transition="in">
                                      <p:cBhvr>
                                        <p:cTn dur="1000"/>
                                        <p:tgtEl>
                                          <p:spTgt spid="38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p47"/>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397" name="Google Shape;397;p47"/>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98" name="Google Shape;398;p47" title="Leonas.mov">
            <a:hlinkClick r:id="rId3"/>
          </p:cNvPr>
          <p:cNvPicPr preferRelativeResize="0"/>
          <p:nvPr/>
        </p:nvPicPr>
        <p:blipFill>
          <a:blip r:embed="rId4">
            <a:alphaModFix/>
          </a:blip>
          <a:stretch>
            <a:fillRect/>
          </a:stretch>
        </p:blipFill>
        <p:spPr>
          <a:xfrm>
            <a:off x="0" y="0"/>
            <a:ext cx="9144000" cy="51435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8"/>
                                        </p:tgtEl>
                                        <p:attrNameLst>
                                          <p:attrName>style.visibility</p:attrName>
                                        </p:attrNameLst>
                                      </p:cBhvr>
                                      <p:to>
                                        <p:strVal val="visible"/>
                                      </p:to>
                                    </p:set>
                                    <p:animEffect filter="fade" transition="in">
                                      <p:cBhvr>
                                        <p:cTn dur="1000"/>
                                        <p:tgtEl>
                                          <p:spTgt spid="39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p48"/>
          <p:cNvSpPr txBox="1"/>
          <p:nvPr>
            <p:ph type="title"/>
          </p:nvPr>
        </p:nvSpPr>
        <p:spPr>
          <a:xfrm>
            <a:off x="1336675" y="2114700"/>
            <a:ext cx="70389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Aplicado con un Umbral de confianza del 0.1 y un umbral de iou del 0.5</a:t>
            </a:r>
            <a:endParaRPr/>
          </a:p>
        </p:txBody>
      </p:sp>
      <p:pic>
        <p:nvPicPr>
          <p:cNvPr id="404" name="Google Shape;404;p48"/>
          <p:cNvPicPr preferRelativeResize="0"/>
          <p:nvPr/>
        </p:nvPicPr>
        <p:blipFill>
          <a:blip r:embed="rId3">
            <a:alphaModFix/>
          </a:blip>
          <a:stretch>
            <a:fillRect/>
          </a:stretch>
        </p:blipFill>
        <p:spPr>
          <a:xfrm>
            <a:off x="8775775" y="4854450"/>
            <a:ext cx="209550" cy="200025"/>
          </a:xfrm>
          <a:prstGeom prst="rect">
            <a:avLst/>
          </a:prstGeom>
          <a:noFill/>
          <a:ln>
            <a:noFill/>
          </a:ln>
        </p:spPr>
      </p:pic>
      <p:pic>
        <p:nvPicPr>
          <p:cNvPr id="405" name="Google Shape;405;p48"/>
          <p:cNvPicPr preferRelativeResize="0"/>
          <p:nvPr/>
        </p:nvPicPr>
        <p:blipFill>
          <a:blip r:embed="rId4">
            <a:alphaModFix/>
          </a:blip>
          <a:stretch>
            <a:fillRect/>
          </a:stretch>
        </p:blipFill>
        <p:spPr>
          <a:xfrm>
            <a:off x="8336400" y="4854450"/>
            <a:ext cx="285750" cy="20002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p49"/>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411" name="Google Shape;411;p49"/>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412" name="Google Shape;412;p49" title="Leonas.mov">
            <a:hlinkClick r:id="rId3"/>
          </p:cNvPr>
          <p:cNvPicPr preferRelativeResize="0"/>
          <p:nvPr/>
        </p:nvPicPr>
        <p:blipFill>
          <a:blip r:embed="rId4">
            <a:alphaModFix/>
          </a:blip>
          <a:stretch>
            <a:fillRect/>
          </a:stretch>
        </p:blipFill>
        <p:spPr>
          <a:xfrm>
            <a:off x="0" y="0"/>
            <a:ext cx="9144000" cy="51435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2"/>
                                        </p:tgtEl>
                                        <p:attrNameLst>
                                          <p:attrName>style.visibility</p:attrName>
                                        </p:attrNameLst>
                                      </p:cBhvr>
                                      <p:to>
                                        <p:strVal val="visible"/>
                                      </p:to>
                                    </p:set>
                                    <p:animEffect filter="fade" transition="in">
                                      <p:cBhvr>
                                        <p:cTn dur="1000"/>
                                        <p:tgtEl>
                                          <p:spTgt spid="41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sp>
        <p:nvSpPr>
          <p:cNvPr id="417" name="Google Shape;417;p50"/>
          <p:cNvSpPr txBox="1"/>
          <p:nvPr>
            <p:ph type="title"/>
          </p:nvPr>
        </p:nvSpPr>
        <p:spPr>
          <a:xfrm>
            <a:off x="1297500" y="393750"/>
            <a:ext cx="70389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Acá se puede ver que los palos de hockey los detecta como raquetas de tenis</a:t>
            </a:r>
            <a:endParaRPr/>
          </a:p>
        </p:txBody>
      </p:sp>
      <p:pic>
        <p:nvPicPr>
          <p:cNvPr id="418" name="Google Shape;418;p50"/>
          <p:cNvPicPr preferRelativeResize="0"/>
          <p:nvPr/>
        </p:nvPicPr>
        <p:blipFill rotWithShape="1">
          <a:blip r:embed="rId3">
            <a:alphaModFix/>
          </a:blip>
          <a:srcRect b="0" l="0" r="50000" t="38680"/>
          <a:stretch/>
        </p:blipFill>
        <p:spPr>
          <a:xfrm>
            <a:off x="2780675" y="1567550"/>
            <a:ext cx="3429002" cy="3154026"/>
          </a:xfrm>
          <a:prstGeom prst="rect">
            <a:avLst/>
          </a:prstGeom>
          <a:noFill/>
          <a:ln>
            <a:noFill/>
          </a:ln>
        </p:spPr>
      </p:pic>
      <p:pic>
        <p:nvPicPr>
          <p:cNvPr id="419" name="Google Shape;419;p50"/>
          <p:cNvPicPr preferRelativeResize="0"/>
          <p:nvPr/>
        </p:nvPicPr>
        <p:blipFill>
          <a:blip r:embed="rId4">
            <a:alphaModFix/>
          </a:blip>
          <a:stretch>
            <a:fillRect/>
          </a:stretch>
        </p:blipFill>
        <p:spPr>
          <a:xfrm>
            <a:off x="8775775" y="4854450"/>
            <a:ext cx="209550" cy="200025"/>
          </a:xfrm>
          <a:prstGeom prst="rect">
            <a:avLst/>
          </a:prstGeom>
          <a:noFill/>
          <a:ln>
            <a:noFill/>
          </a:ln>
        </p:spPr>
      </p:pic>
      <p:pic>
        <p:nvPicPr>
          <p:cNvPr id="420" name="Google Shape;420;p50"/>
          <p:cNvPicPr preferRelativeResize="0"/>
          <p:nvPr/>
        </p:nvPicPr>
        <p:blipFill>
          <a:blip r:embed="rId5">
            <a:alphaModFix/>
          </a:blip>
          <a:stretch>
            <a:fillRect/>
          </a:stretch>
        </p:blipFill>
        <p:spPr>
          <a:xfrm>
            <a:off x="8336400" y="4854450"/>
            <a:ext cx="285750" cy="20002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p51"/>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Conclusión</a:t>
            </a:r>
            <a:endParaRPr/>
          </a:p>
        </p:txBody>
      </p:sp>
      <p:sp>
        <p:nvSpPr>
          <p:cNvPr id="426" name="Google Shape;426;p51"/>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es"/>
              <a:t>Tras la ejecución del algoritmo y la evaluación a través de múltiples pruebas con diversas imágenes y videos, se infiere que el incremento en los valores de los umbrales conlleva a una menor detección de objetos, no obstante, con una precisión sustancialmente mayor. En contraste, la utilización de un umbral más bajo propicia la identificación de más objetos, aunque con una propensión a la identificación errónea.</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s"/>
              <a:t>Asimismo, se pudo establecer que los modelos preentrenados sometidos a prueba exhiben un nivel de entrenamiento adecuado, evidenciando su capacidad para detectar objetos con un margen de error reducido.</a:t>
            </a:r>
            <a:endParaRPr/>
          </a:p>
          <a:p>
            <a:pPr indent="0" lvl="0" marL="0" rtl="0" algn="l">
              <a:spcBef>
                <a:spcPts val="1200"/>
              </a:spcBef>
              <a:spcAft>
                <a:spcPts val="0"/>
              </a:spcAft>
              <a:buNone/>
            </a:pPr>
            <a:r>
              <a:rPr lang="es"/>
              <a:t>También cabe aclarar que el sistema preentrenado usa el dataset COCO el cual solamente dispone de los elementos más comunes.</a:t>
            </a:r>
            <a:endParaRPr/>
          </a:p>
          <a:p>
            <a:pPr indent="0" lvl="0" marL="0" rtl="0" algn="l">
              <a:spcBef>
                <a:spcPts val="1200"/>
              </a:spcBef>
              <a:spcAft>
                <a:spcPts val="1200"/>
              </a:spcAft>
              <a:buNone/>
            </a:pPr>
            <a:r>
              <a:t/>
            </a:r>
            <a:endParaRPr/>
          </a:p>
        </p:txBody>
      </p:sp>
      <p:pic>
        <p:nvPicPr>
          <p:cNvPr id="427" name="Google Shape;427;p51"/>
          <p:cNvPicPr preferRelativeResize="0"/>
          <p:nvPr/>
        </p:nvPicPr>
        <p:blipFill>
          <a:blip r:embed="rId3">
            <a:alphaModFix/>
          </a:blip>
          <a:stretch>
            <a:fillRect/>
          </a:stretch>
        </p:blipFill>
        <p:spPr>
          <a:xfrm>
            <a:off x="8775775" y="4854450"/>
            <a:ext cx="209550" cy="200025"/>
          </a:xfrm>
          <a:prstGeom prst="rect">
            <a:avLst/>
          </a:prstGeom>
          <a:noFill/>
          <a:ln>
            <a:noFill/>
          </a:ln>
        </p:spPr>
      </p:pic>
      <p:pic>
        <p:nvPicPr>
          <p:cNvPr id="428" name="Google Shape;428;p51"/>
          <p:cNvPicPr preferRelativeResize="0"/>
          <p:nvPr/>
        </p:nvPicPr>
        <p:blipFill>
          <a:blip r:embed="rId4">
            <a:alphaModFix/>
          </a:blip>
          <a:stretch>
            <a:fillRect/>
          </a:stretch>
        </p:blipFill>
        <p:spPr>
          <a:xfrm>
            <a:off x="8336400" y="4854450"/>
            <a:ext cx="285750" cy="2000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1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IMPLEMENTACIÓN</a:t>
            </a:r>
            <a:endParaRPr/>
          </a:p>
        </p:txBody>
      </p:sp>
      <p:sp>
        <p:nvSpPr>
          <p:cNvPr id="162" name="Google Shape;162;p16"/>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Se </a:t>
            </a:r>
            <a:r>
              <a:rPr lang="es"/>
              <a:t>partió</a:t>
            </a:r>
            <a:r>
              <a:rPr lang="es"/>
              <a:t> del sistema de YOLO V7 pero con el </a:t>
            </a:r>
            <a:r>
              <a:rPr lang="es"/>
              <a:t>código</a:t>
            </a:r>
            <a:r>
              <a:rPr lang="es"/>
              <a:t> modificado para incluir lo siguiente:</a:t>
            </a:r>
            <a:endParaRPr/>
          </a:p>
          <a:p>
            <a:pPr indent="0" lvl="0" marL="0" rtl="0" algn="l">
              <a:spcBef>
                <a:spcPts val="1200"/>
              </a:spcBef>
              <a:spcAft>
                <a:spcPts val="0"/>
              </a:spcAft>
              <a:buNone/>
            </a:pPr>
            <a:r>
              <a:rPr lang="es"/>
              <a:t>-Contador de FPS para videos</a:t>
            </a:r>
            <a:endParaRPr/>
          </a:p>
          <a:p>
            <a:pPr indent="0" lvl="0" marL="0" rtl="0" algn="l">
              <a:spcBef>
                <a:spcPts val="1200"/>
              </a:spcBef>
              <a:spcAft>
                <a:spcPts val="0"/>
              </a:spcAft>
              <a:buNone/>
            </a:pPr>
            <a:r>
              <a:rPr lang="es"/>
              <a:t>-Discriminador para filtrar por clase o clases</a:t>
            </a:r>
            <a:endParaRPr/>
          </a:p>
          <a:p>
            <a:pPr indent="0" lvl="0" marL="0" rtl="0" algn="l">
              <a:spcBef>
                <a:spcPts val="1200"/>
              </a:spcBef>
              <a:spcAft>
                <a:spcPts val="0"/>
              </a:spcAft>
              <a:buNone/>
            </a:pPr>
            <a:r>
              <a:rPr lang="es"/>
              <a:t>-Texto en el video o imagen del tipo de clases y cantidad detectado</a:t>
            </a:r>
            <a:endParaRPr/>
          </a:p>
          <a:p>
            <a:pPr indent="0" lvl="0" marL="0" rtl="0" algn="l">
              <a:spcBef>
                <a:spcPts val="1200"/>
              </a:spcBef>
              <a:spcAft>
                <a:spcPts val="1200"/>
              </a:spcAft>
              <a:buNone/>
            </a:pPr>
            <a:r>
              <a:rPr lang="es"/>
              <a:t>-Cambiado el valor de los </a:t>
            </a:r>
            <a:r>
              <a:rPr lang="es"/>
              <a:t>parámetros</a:t>
            </a:r>
            <a:r>
              <a:rPr lang="es"/>
              <a:t> por defecto para mejores resultados</a:t>
            </a:r>
            <a:endParaRPr/>
          </a:p>
        </p:txBody>
      </p:sp>
      <p:pic>
        <p:nvPicPr>
          <p:cNvPr id="163" name="Google Shape;163;p16"/>
          <p:cNvPicPr preferRelativeResize="0"/>
          <p:nvPr/>
        </p:nvPicPr>
        <p:blipFill>
          <a:blip r:embed="rId3">
            <a:alphaModFix/>
          </a:blip>
          <a:stretch>
            <a:fillRect/>
          </a:stretch>
        </p:blipFill>
        <p:spPr>
          <a:xfrm>
            <a:off x="8775775" y="4854450"/>
            <a:ext cx="209550" cy="200025"/>
          </a:xfrm>
          <a:prstGeom prst="rect">
            <a:avLst/>
          </a:prstGeom>
          <a:noFill/>
          <a:ln>
            <a:noFill/>
          </a:ln>
        </p:spPr>
      </p:pic>
      <p:pic>
        <p:nvPicPr>
          <p:cNvPr id="164" name="Google Shape;164;p16"/>
          <p:cNvPicPr preferRelativeResize="0"/>
          <p:nvPr/>
        </p:nvPicPr>
        <p:blipFill>
          <a:blip r:embed="rId4">
            <a:alphaModFix/>
          </a:blip>
          <a:stretch>
            <a:fillRect/>
          </a:stretch>
        </p:blipFill>
        <p:spPr>
          <a:xfrm>
            <a:off x="8336400" y="4854450"/>
            <a:ext cx="285750" cy="2000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17"/>
          <p:cNvSpPr txBox="1"/>
          <p:nvPr>
            <p:ph type="title"/>
          </p:nvPr>
        </p:nvSpPr>
        <p:spPr>
          <a:xfrm>
            <a:off x="1206100" y="341525"/>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IMPLEMENTACIÓN</a:t>
            </a:r>
            <a:endParaRPr/>
          </a:p>
        </p:txBody>
      </p:sp>
      <p:sp>
        <p:nvSpPr>
          <p:cNvPr id="170" name="Google Shape;170;p17"/>
          <p:cNvSpPr txBox="1"/>
          <p:nvPr>
            <p:ph idx="1" type="body"/>
          </p:nvPr>
        </p:nvSpPr>
        <p:spPr>
          <a:xfrm>
            <a:off x="1558600" y="1763375"/>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Al principio se planeaba entrenar al sistema</a:t>
            </a:r>
            <a:r>
              <a:rPr lang="es"/>
              <a:t>, pero</a:t>
            </a:r>
            <a:r>
              <a:rPr lang="es"/>
              <a:t> luego de fallidos intentos se </a:t>
            </a:r>
            <a:r>
              <a:rPr lang="es"/>
              <a:t>optó</a:t>
            </a:r>
            <a:r>
              <a:rPr lang="es"/>
              <a:t> por usar pesos de sistemas ya entrenados, los cuales dan buenos resultados .</a:t>
            </a:r>
            <a:endParaRPr/>
          </a:p>
          <a:p>
            <a:pPr indent="0" lvl="0" marL="0" rtl="0" algn="l">
              <a:spcBef>
                <a:spcPts val="1200"/>
              </a:spcBef>
              <a:spcAft>
                <a:spcPts val="1200"/>
              </a:spcAft>
              <a:buNone/>
            </a:pPr>
            <a:r>
              <a:rPr lang="es"/>
              <a:t>Esos siendo YOLOv7.pt y YOLOv7-W6.pt </a:t>
            </a:r>
            <a:r>
              <a:rPr lang="es"/>
              <a:t>esté</a:t>
            </a:r>
            <a:r>
              <a:rPr lang="es"/>
              <a:t> </a:t>
            </a:r>
            <a:r>
              <a:rPr lang="es"/>
              <a:t>último</a:t>
            </a:r>
            <a:r>
              <a:rPr lang="es"/>
              <a:t> más pesado pero usando un tamaño de imagen </a:t>
            </a:r>
            <a:r>
              <a:rPr lang="es"/>
              <a:t>más</a:t>
            </a:r>
            <a:r>
              <a:rPr lang="es"/>
              <a:t> grande	</a:t>
            </a:r>
            <a:endParaRPr/>
          </a:p>
        </p:txBody>
      </p:sp>
      <p:pic>
        <p:nvPicPr>
          <p:cNvPr id="171" name="Google Shape;171;p17"/>
          <p:cNvPicPr preferRelativeResize="0"/>
          <p:nvPr/>
        </p:nvPicPr>
        <p:blipFill>
          <a:blip r:embed="rId3">
            <a:alphaModFix/>
          </a:blip>
          <a:stretch>
            <a:fillRect/>
          </a:stretch>
        </p:blipFill>
        <p:spPr>
          <a:xfrm>
            <a:off x="8775775" y="4854450"/>
            <a:ext cx="209550" cy="200025"/>
          </a:xfrm>
          <a:prstGeom prst="rect">
            <a:avLst/>
          </a:prstGeom>
          <a:noFill/>
          <a:ln>
            <a:noFill/>
          </a:ln>
        </p:spPr>
      </p:pic>
      <p:pic>
        <p:nvPicPr>
          <p:cNvPr id="172" name="Google Shape;172;p17"/>
          <p:cNvPicPr preferRelativeResize="0"/>
          <p:nvPr/>
        </p:nvPicPr>
        <p:blipFill>
          <a:blip r:embed="rId4">
            <a:alphaModFix/>
          </a:blip>
          <a:stretch>
            <a:fillRect/>
          </a:stretch>
        </p:blipFill>
        <p:spPr>
          <a:xfrm>
            <a:off x="8336400" y="4854450"/>
            <a:ext cx="285750" cy="2000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18"/>
          <p:cNvSpPr txBox="1"/>
          <p:nvPr>
            <p:ph type="title"/>
          </p:nvPr>
        </p:nvSpPr>
        <p:spPr>
          <a:xfrm>
            <a:off x="2485450" y="22083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sz="3000"/>
              <a:t>Algunos ejemplos</a:t>
            </a:r>
            <a:endParaRPr sz="3000"/>
          </a:p>
        </p:txBody>
      </p:sp>
      <p:pic>
        <p:nvPicPr>
          <p:cNvPr id="178" name="Google Shape;178;p18"/>
          <p:cNvPicPr preferRelativeResize="0"/>
          <p:nvPr/>
        </p:nvPicPr>
        <p:blipFill>
          <a:blip r:embed="rId3">
            <a:alphaModFix/>
          </a:blip>
          <a:stretch>
            <a:fillRect/>
          </a:stretch>
        </p:blipFill>
        <p:spPr>
          <a:xfrm>
            <a:off x="8775775" y="4854450"/>
            <a:ext cx="209550" cy="200025"/>
          </a:xfrm>
          <a:prstGeom prst="rect">
            <a:avLst/>
          </a:prstGeom>
          <a:noFill/>
          <a:ln>
            <a:noFill/>
          </a:ln>
        </p:spPr>
      </p:pic>
      <p:pic>
        <p:nvPicPr>
          <p:cNvPr id="179" name="Google Shape;179;p18"/>
          <p:cNvPicPr preferRelativeResize="0"/>
          <p:nvPr/>
        </p:nvPicPr>
        <p:blipFill>
          <a:blip r:embed="rId4">
            <a:alphaModFix/>
          </a:blip>
          <a:stretch>
            <a:fillRect/>
          </a:stretch>
        </p:blipFill>
        <p:spPr>
          <a:xfrm>
            <a:off x="8336400" y="4854450"/>
            <a:ext cx="285750" cy="2000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19"/>
          <p:cNvSpPr txBox="1"/>
          <p:nvPr/>
        </p:nvSpPr>
        <p:spPr>
          <a:xfrm>
            <a:off x="1684025" y="2394750"/>
            <a:ext cx="30000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u="sng">
                <a:solidFill>
                  <a:schemeClr val="hlink"/>
                </a:solidFill>
                <a:hlinkClick r:id="rId3"/>
              </a:rPr>
              <a:t>Hombre_bicicleta.jpg</a:t>
            </a:r>
            <a:endParaRPr/>
          </a:p>
        </p:txBody>
      </p:sp>
      <p:pic>
        <p:nvPicPr>
          <p:cNvPr id="185" name="Google Shape;185;p19"/>
          <p:cNvPicPr preferRelativeResize="0"/>
          <p:nvPr/>
        </p:nvPicPr>
        <p:blipFill rotWithShape="1">
          <a:blip r:embed="rId4">
            <a:alphaModFix/>
          </a:blip>
          <a:srcRect b="0" l="0" r="0" t="0"/>
          <a:stretch/>
        </p:blipFill>
        <p:spPr>
          <a:xfrm>
            <a:off x="0" y="2"/>
            <a:ext cx="9397125" cy="52865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20"/>
          <p:cNvSpPr txBox="1"/>
          <p:nvPr>
            <p:ph type="title"/>
          </p:nvPr>
        </p:nvSpPr>
        <p:spPr>
          <a:xfrm>
            <a:off x="1217250" y="39900"/>
            <a:ext cx="70389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Aplicado con un Umbral de confianza del 0.5</a:t>
            </a:r>
            <a:endParaRPr/>
          </a:p>
          <a:p>
            <a:pPr indent="0" lvl="0" marL="0" rtl="0" algn="l">
              <a:spcBef>
                <a:spcPts val="0"/>
              </a:spcBef>
              <a:spcAft>
                <a:spcPts val="0"/>
              </a:spcAft>
              <a:buNone/>
            </a:pPr>
            <a:r>
              <a:rPr lang="es"/>
              <a:t>y un umbral de iou del 0.75</a:t>
            </a:r>
            <a:endParaRPr/>
          </a:p>
        </p:txBody>
      </p:sp>
      <p:sp>
        <p:nvSpPr>
          <p:cNvPr id="191" name="Google Shape;191;p20"/>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92" name="Google Shape;192;p20"/>
          <p:cNvPicPr preferRelativeResize="0"/>
          <p:nvPr/>
        </p:nvPicPr>
        <p:blipFill>
          <a:blip r:embed="rId3">
            <a:alphaModFix/>
          </a:blip>
          <a:stretch>
            <a:fillRect/>
          </a:stretch>
        </p:blipFill>
        <p:spPr>
          <a:xfrm>
            <a:off x="1058674" y="953999"/>
            <a:ext cx="7356050" cy="4138300"/>
          </a:xfrm>
          <a:prstGeom prst="rect">
            <a:avLst/>
          </a:prstGeom>
          <a:noFill/>
          <a:ln>
            <a:noFill/>
          </a:ln>
        </p:spPr>
      </p:pic>
      <p:pic>
        <p:nvPicPr>
          <p:cNvPr id="193" name="Google Shape;193;p20"/>
          <p:cNvPicPr preferRelativeResize="0"/>
          <p:nvPr/>
        </p:nvPicPr>
        <p:blipFill>
          <a:blip r:embed="rId4">
            <a:alphaModFix/>
          </a:blip>
          <a:stretch>
            <a:fillRect/>
          </a:stretch>
        </p:blipFill>
        <p:spPr>
          <a:xfrm>
            <a:off x="8775775" y="4854450"/>
            <a:ext cx="209550" cy="200025"/>
          </a:xfrm>
          <a:prstGeom prst="rect">
            <a:avLst/>
          </a:prstGeom>
          <a:noFill/>
          <a:ln>
            <a:noFill/>
          </a:ln>
        </p:spPr>
      </p:pic>
      <p:pic>
        <p:nvPicPr>
          <p:cNvPr id="194" name="Google Shape;194;p20"/>
          <p:cNvPicPr preferRelativeResize="0"/>
          <p:nvPr/>
        </p:nvPicPr>
        <p:blipFill>
          <a:blip r:embed="rId5">
            <a:alphaModFix/>
          </a:blip>
          <a:stretch>
            <a:fillRect/>
          </a:stretch>
        </p:blipFill>
        <p:spPr>
          <a:xfrm>
            <a:off x="8336400" y="4854450"/>
            <a:ext cx="285750" cy="2000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21"/>
          <p:cNvSpPr txBox="1"/>
          <p:nvPr>
            <p:ph type="title"/>
          </p:nvPr>
        </p:nvSpPr>
        <p:spPr>
          <a:xfrm>
            <a:off x="1217250" y="39900"/>
            <a:ext cx="70389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Lo mismo que </a:t>
            </a:r>
            <a:r>
              <a:rPr lang="es"/>
              <a:t>el</a:t>
            </a:r>
            <a:r>
              <a:rPr lang="es"/>
              <a:t> anterior</a:t>
            </a:r>
            <a:r>
              <a:rPr lang="es"/>
              <a:t>, pero</a:t>
            </a:r>
            <a:r>
              <a:rPr lang="es"/>
              <a:t> con </a:t>
            </a:r>
            <a:r>
              <a:rPr lang="es"/>
              <a:t>parámetro</a:t>
            </a:r>
            <a:r>
              <a:rPr lang="es"/>
              <a:t> para solo detectar bicicletas</a:t>
            </a:r>
            <a:endParaRPr/>
          </a:p>
        </p:txBody>
      </p:sp>
      <p:sp>
        <p:nvSpPr>
          <p:cNvPr id="200" name="Google Shape;200;p21"/>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01" name="Google Shape;201;p21"/>
          <p:cNvPicPr preferRelativeResize="0"/>
          <p:nvPr/>
        </p:nvPicPr>
        <p:blipFill>
          <a:blip r:embed="rId3">
            <a:alphaModFix/>
          </a:blip>
          <a:stretch>
            <a:fillRect/>
          </a:stretch>
        </p:blipFill>
        <p:spPr>
          <a:xfrm>
            <a:off x="981124" y="865224"/>
            <a:ext cx="7671650" cy="4315864"/>
          </a:xfrm>
          <a:prstGeom prst="rect">
            <a:avLst/>
          </a:prstGeom>
          <a:noFill/>
          <a:ln>
            <a:noFill/>
          </a:ln>
        </p:spPr>
      </p:pic>
      <p:pic>
        <p:nvPicPr>
          <p:cNvPr id="202" name="Google Shape;202;p21"/>
          <p:cNvPicPr preferRelativeResize="0"/>
          <p:nvPr/>
        </p:nvPicPr>
        <p:blipFill>
          <a:blip r:embed="rId4">
            <a:alphaModFix/>
          </a:blip>
          <a:stretch>
            <a:fillRect/>
          </a:stretch>
        </p:blipFill>
        <p:spPr>
          <a:xfrm>
            <a:off x="8775775" y="4854450"/>
            <a:ext cx="209550" cy="200025"/>
          </a:xfrm>
          <a:prstGeom prst="rect">
            <a:avLst/>
          </a:prstGeom>
          <a:noFill/>
          <a:ln>
            <a:noFill/>
          </a:ln>
        </p:spPr>
      </p:pic>
      <p:pic>
        <p:nvPicPr>
          <p:cNvPr id="203" name="Google Shape;203;p21"/>
          <p:cNvPicPr preferRelativeResize="0"/>
          <p:nvPr/>
        </p:nvPicPr>
        <p:blipFill>
          <a:blip r:embed="rId5">
            <a:alphaModFix/>
          </a:blip>
          <a:stretch>
            <a:fillRect/>
          </a:stretch>
        </p:blipFill>
        <p:spPr>
          <a:xfrm>
            <a:off x="8336400" y="4854450"/>
            <a:ext cx="285750" cy="2000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